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4v" ContentType="video/unknown"/>
  <Override PartName="/ppt/media/media1.mov" ContentType="video/unknown"/>
  <Override PartName="/ppt/media/media2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21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23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3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Relationship Id="rId3" Type="http://schemas.openxmlformats.org/officeDocument/2006/relationships/image" Target="../media/image4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3.png"/><Relationship Id="rId7" Type="http://schemas.openxmlformats.org/officeDocument/2006/relationships/image" Target="../media/image6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6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3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3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3.png"/><Relationship Id="rId5" Type="http://schemas.openxmlformats.org/officeDocument/2006/relationships/image" Target="../media/image9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png"/><Relationship Id="rId3" Type="http://schemas.openxmlformats.org/officeDocument/2006/relationships/video" Target="../media/media1.m4v"/><Relationship Id="rId4" Type="http://schemas.microsoft.com/office/2007/relationships/media" Target="../media/media1.m4v"/><Relationship Id="rId5" Type="http://schemas.openxmlformats.org/officeDocument/2006/relationships/image" Target="../media/image101.png"/><Relationship Id="rId6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02.png"/><Relationship Id="rId6" Type="http://schemas.openxmlformats.org/officeDocument/2006/relationships/video" Target="../media/media2.mov"/><Relationship Id="rId7" Type="http://schemas.microsoft.com/office/2007/relationships/media" Target="../media/media2.mov"/><Relationship Id="rId8" Type="http://schemas.openxmlformats.org/officeDocument/2006/relationships/image" Target="../media/image10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png"/><Relationship Id="rId3" Type="http://schemas.openxmlformats.org/officeDocument/2006/relationships/image" Target="../media/image19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3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3.png"/><Relationship Id="rId5" Type="http://schemas.openxmlformats.org/officeDocument/2006/relationships/image" Target="../media/image1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e rôle de la stabilité en mécanique du défaut"/>
          <p:cNvSpPr txBox="1"/>
          <p:nvPr>
            <p:ph type="ctrTitle"/>
          </p:nvPr>
        </p:nvSpPr>
        <p:spPr>
          <a:xfrm>
            <a:off x="3131430" y="583480"/>
            <a:ext cx="7046740" cy="2077416"/>
          </a:xfrm>
          <a:prstGeom prst="rect">
            <a:avLst/>
          </a:prstGeom>
        </p:spPr>
        <p:txBody>
          <a:bodyPr/>
          <a:lstStyle>
            <a:lvl1pPr defTabSz="537463">
              <a:defRPr sz="515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 rôle de la stabilité en mécanique du défaut</a:t>
            </a:r>
          </a:p>
        </p:txBody>
      </p:sp>
      <p:sp>
        <p:nvSpPr>
          <p:cNvPr id="120" name="24 Novembre, 2023"/>
          <p:cNvSpPr txBox="1"/>
          <p:nvPr/>
        </p:nvSpPr>
        <p:spPr>
          <a:xfrm>
            <a:off x="5064348" y="2762563"/>
            <a:ext cx="28761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 24 Novembre, 2023</a:t>
            </a:r>
          </a:p>
        </p:txBody>
      </p:sp>
      <p:pic>
        <p:nvPicPr>
          <p:cNvPr id="121" name="Screenshot 2023-02-25 at 19.27.25.png" descr="Screenshot 2023-02-25 at 19.2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Screenshot 2023-02-26 at 19.40.44.png" descr="Screenshot 2023-02-26 at 19.40.44.png"/>
          <p:cNvPicPr>
            <a:picLocks noChangeAspect="1"/>
          </p:cNvPicPr>
          <p:nvPr/>
        </p:nvPicPr>
        <p:blipFill>
          <a:blip r:embed="rId3">
            <a:alphaModFix amt="40024"/>
            <a:extLst/>
          </a:blip>
          <a:stretch>
            <a:fillRect/>
          </a:stretch>
        </p:blipFill>
        <p:spPr>
          <a:xfrm>
            <a:off x="-360280" y="-55874"/>
            <a:ext cx="19130223" cy="1131314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LJLL  Paris"/>
          <p:cNvSpPr txBox="1"/>
          <p:nvPr/>
        </p:nvSpPr>
        <p:spPr>
          <a:xfrm>
            <a:off x="4875782" y="4476750"/>
            <a:ext cx="325323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LJLL  Paris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Essayons la min. globale"/>
          <p:cNvSpPr txBox="1"/>
          <p:nvPr/>
        </p:nvSpPr>
        <p:spPr>
          <a:xfrm>
            <a:off x="4542650" y="325419"/>
            <a:ext cx="33607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Essayons la min. globale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0769" y="1037733"/>
            <a:ext cx="2407142" cy="587344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u temps initial:"/>
          <p:cNvSpPr txBox="1"/>
          <p:nvPr/>
        </p:nvSpPr>
        <p:spPr>
          <a:xfrm>
            <a:off x="4682726" y="1741279"/>
            <a:ext cx="238634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 temps initial:</a:t>
            </a:r>
          </a:p>
        </p:txBody>
      </p:sp>
      <p:pic>
        <p:nvPicPr>
          <p:cNvPr id="319" name="draw5.pdf" descr="draw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101" y="3633999"/>
            <a:ext cx="4364355" cy="30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7357" y="6953473"/>
            <a:ext cx="392547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on convexe"/>
          <p:cNvSpPr txBox="1"/>
          <p:nvPr/>
        </p:nvSpPr>
        <p:spPr>
          <a:xfrm>
            <a:off x="1862467" y="6857999"/>
            <a:ext cx="178686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non convexe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5421" y="6968893"/>
            <a:ext cx="4191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laxation: les minima sont ceux de"/>
          <p:cNvSpPr txBox="1"/>
          <p:nvPr/>
        </p:nvSpPr>
        <p:spPr>
          <a:xfrm>
            <a:off x="5545761" y="6867293"/>
            <a:ext cx="47843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relaxation: les minima sont ceux de 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22328" y="6930272"/>
            <a:ext cx="679472" cy="331243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Pas de solutions"/>
          <p:cNvSpPr txBox="1"/>
          <p:nvPr/>
        </p:nvSpPr>
        <p:spPr>
          <a:xfrm>
            <a:off x="5904682" y="6289786"/>
            <a:ext cx="2375714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Pas de solutions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4447" y="7402692"/>
            <a:ext cx="6777106" cy="94102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quare"/>
          <p:cNvSpPr/>
          <p:nvPr/>
        </p:nvSpPr>
        <p:spPr>
          <a:xfrm>
            <a:off x="9793676" y="8309595"/>
            <a:ext cx="12700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8" name="Oval"/>
          <p:cNvSpPr/>
          <p:nvPr/>
        </p:nvSpPr>
        <p:spPr>
          <a:xfrm>
            <a:off x="10261748" y="8603256"/>
            <a:ext cx="722810" cy="362483"/>
          </a:xfrm>
          <a:prstGeom prst="ellipse">
            <a:avLst/>
          </a:prstGeom>
          <a:solidFill>
            <a:srgbClr val="FF60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9" name="Y"/>
          <p:cNvSpPr txBox="1"/>
          <p:nvPr/>
        </p:nvSpPr>
        <p:spPr>
          <a:xfrm>
            <a:off x="12335412" y="7549686"/>
            <a:ext cx="29277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</a:t>
            </a:r>
          </a:p>
        </p:txBody>
      </p:sp>
      <p:sp>
        <p:nvSpPr>
          <p:cNvPr id="330" name="weak"/>
          <p:cNvSpPr txBox="1"/>
          <p:nvPr/>
        </p:nvSpPr>
        <p:spPr>
          <a:xfrm>
            <a:off x="10328868" y="8613047"/>
            <a:ext cx="58857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weak</a:t>
            </a:r>
          </a:p>
        </p:txBody>
      </p:sp>
      <p:sp>
        <p:nvSpPr>
          <p:cNvPr id="331" name="strong"/>
          <p:cNvSpPr txBox="1"/>
          <p:nvPr/>
        </p:nvSpPr>
        <p:spPr>
          <a:xfrm>
            <a:off x="10103302" y="9071455"/>
            <a:ext cx="65074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strong</a:t>
            </a:r>
          </a:p>
        </p:txBody>
      </p:sp>
      <p:sp>
        <p:nvSpPr>
          <p:cNvPr id="340" name="Connection Line"/>
          <p:cNvSpPr/>
          <p:nvPr/>
        </p:nvSpPr>
        <p:spPr>
          <a:xfrm>
            <a:off x="11177666" y="8006886"/>
            <a:ext cx="1309694" cy="1044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51" fill="norm" stroke="1" extrusionOk="0">
                <a:moveTo>
                  <a:pt x="21600" y="0"/>
                </a:moveTo>
                <a:cubicBezTo>
                  <a:pt x="21285" y="14971"/>
                  <a:pt x="14085" y="21600"/>
                  <a:pt x="0" y="19887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333" name="draw3.pdf" descr="draw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0901" y="3690646"/>
            <a:ext cx="4196817" cy="289475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riangle"/>
          <p:cNvSpPr/>
          <p:nvPr/>
        </p:nvSpPr>
        <p:spPr>
          <a:xfrm>
            <a:off x="9806679" y="9128764"/>
            <a:ext cx="419101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868E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35" name="Screenshot 2023-02-25 at 19.27.25.png" descr="Screenshot 2023-02-25 at 19.27.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2038" y="8663043"/>
            <a:ext cx="1615375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:= ens. des tenseurs homogénéisés associés à"/>
          <p:cNvSpPr txBox="1"/>
          <p:nvPr/>
        </p:nvSpPr>
        <p:spPr>
          <a:xfrm>
            <a:off x="2416418" y="8555897"/>
            <a:ext cx="634654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:= ens. des tenseurs homogénéisés associés à </a:t>
            </a: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87903" y="9024325"/>
            <a:ext cx="1799386" cy="666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99150" y="2214679"/>
            <a:ext cx="8206500" cy="3755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2"/>
      <p:bldP build="whole" bldLvl="1" animBg="1" rev="0" advAuto="0" spid="3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artant de 2 mat., on a une f.v. et une microstructure"/>
          <p:cNvSpPr txBox="1"/>
          <p:nvPr/>
        </p:nvSpPr>
        <p:spPr>
          <a:xfrm>
            <a:off x="1221358" y="634999"/>
            <a:ext cx="695528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Partant de 2 mat., on a une f.v. et une microstructure</a:t>
            </a:r>
          </a:p>
        </p:txBody>
      </p:sp>
      <p:sp>
        <p:nvSpPr>
          <p:cNvPr id="343" name="Temps suivant:"/>
          <p:cNvSpPr txBox="1"/>
          <p:nvPr/>
        </p:nvSpPr>
        <p:spPr>
          <a:xfrm>
            <a:off x="190447" y="1219199"/>
            <a:ext cx="223530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Temps suivant:</a:t>
            </a:r>
          </a:p>
        </p:txBody>
      </p:sp>
      <p:pic>
        <p:nvPicPr>
          <p:cNvPr id="3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4084" y="685576"/>
            <a:ext cx="2981890" cy="356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draw4.jpg" descr="draw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9162" y="1233394"/>
            <a:ext cx="3828446" cy="3618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5381" y="1351731"/>
            <a:ext cx="1015009" cy="29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? mauvais"/>
          <p:cNvSpPr txBox="1"/>
          <p:nvPr/>
        </p:nvSpPr>
        <p:spPr>
          <a:xfrm>
            <a:off x="4224996" y="1251718"/>
            <a:ext cx="1511606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? mauvais</a:t>
            </a:r>
          </a:p>
        </p:txBody>
      </p:sp>
      <p:sp>
        <p:nvSpPr>
          <p:cNvPr id="348" name="mélanger mat. endom. avec résultat étape précédente en payant au maximum…"/>
          <p:cNvSpPr/>
          <p:nvPr/>
        </p:nvSpPr>
        <p:spPr>
          <a:xfrm>
            <a:off x="424465" y="2405004"/>
            <a:ext cx="5140367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mélanger mat. endom. avec résultat étape précédente en payant au maximum</a:t>
            </a:r>
          </a:p>
          <a:p>
            <a:pPr>
              <a:defRPr sz="1800"/>
            </a:pPr>
            <a:r>
              <a:t>en terme d’énergie dissipée la frac. vol. frac. </a:t>
            </a:r>
          </a:p>
          <a:p>
            <a:pPr>
              <a:defRPr sz="1800"/>
            </a:pPr>
            <a:r>
              <a:t>de mat. sain de l’étape précédente</a:t>
            </a:r>
          </a:p>
        </p:txBody>
      </p:sp>
      <p:sp>
        <p:nvSpPr>
          <p:cNvPr id="349" name="- Existence:"/>
          <p:cNvSpPr txBox="1"/>
          <p:nvPr/>
        </p:nvSpPr>
        <p:spPr>
          <a:xfrm>
            <a:off x="183184" y="7251699"/>
            <a:ext cx="164023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- Existence: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382" y="4007136"/>
            <a:ext cx="7945618" cy="214696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!"/>
          <p:cNvSpPr txBox="1"/>
          <p:nvPr/>
        </p:nvSpPr>
        <p:spPr>
          <a:xfrm>
            <a:off x="11909965" y="634999"/>
            <a:ext cx="21157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!</a:t>
            </a:r>
          </a:p>
        </p:txBody>
      </p:sp>
      <p:sp>
        <p:nvSpPr>
          <p:cNvPr id="355" name="Connection Line"/>
          <p:cNvSpPr/>
          <p:nvPr/>
        </p:nvSpPr>
        <p:spPr>
          <a:xfrm>
            <a:off x="5569254" y="2046840"/>
            <a:ext cx="2644790" cy="708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483" fill="norm" stroke="1" extrusionOk="0">
                <a:moveTo>
                  <a:pt x="0" y="8976"/>
                </a:moveTo>
                <a:cubicBezTo>
                  <a:pt x="7910" y="-5117"/>
                  <a:pt x="15110" y="-2615"/>
                  <a:pt x="21600" y="16483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353" name="Screenshot 2023-02-25 at 19.27.25.png" descr="Screenshot 2023-02-25 at 19.27.2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33323" y="7526277"/>
            <a:ext cx="9109920" cy="203727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Mauvaise notion d’évolution relaxée"/>
          <p:cNvSpPr txBox="1"/>
          <p:nvPr/>
        </p:nvSpPr>
        <p:spPr>
          <a:xfrm>
            <a:off x="3549890" y="617175"/>
            <a:ext cx="4793730" cy="4826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Mauvaise notion d’évolution relaxée</a:t>
            </a:r>
          </a:p>
        </p:txBody>
      </p:sp>
      <p:sp>
        <p:nvSpPr>
          <p:cNvPr id="358" name="hiérarchie d’échelles"/>
          <p:cNvSpPr txBox="1"/>
          <p:nvPr/>
        </p:nvSpPr>
        <p:spPr>
          <a:xfrm>
            <a:off x="4536743" y="1707619"/>
            <a:ext cx="282002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hiérarchie d’échelles</a:t>
            </a:r>
          </a:p>
        </p:txBody>
      </p:sp>
      <p:sp>
        <p:nvSpPr>
          <p:cNvPr id="359" name="évolution trop haute"/>
          <p:cNvSpPr txBox="1"/>
          <p:nvPr/>
        </p:nvSpPr>
        <p:spPr>
          <a:xfrm>
            <a:off x="4601443" y="3178682"/>
            <a:ext cx="269062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évolution trop haute</a:t>
            </a:r>
          </a:p>
        </p:txBody>
      </p:sp>
      <p:sp>
        <p:nvSpPr>
          <p:cNvPr id="360" name="pas d’évolutions localement stables…"/>
          <p:cNvSpPr txBox="1"/>
          <p:nvPr/>
        </p:nvSpPr>
        <p:spPr>
          <a:xfrm>
            <a:off x="3414057" y="4355467"/>
            <a:ext cx="50653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pas d’évolutions localement stables…</a:t>
            </a:r>
          </a:p>
        </p:txBody>
      </p:sp>
      <p:pic>
        <p:nvPicPr>
          <p:cNvPr id="361" name="Screenshot 2023-02-25 at 19.27.25.png" descr="Screenshot 2023-02-25 at 19.2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radient d’endommagement"/>
          <p:cNvSpPr txBox="1"/>
          <p:nvPr/>
        </p:nvSpPr>
        <p:spPr>
          <a:xfrm>
            <a:off x="3827822" y="93268"/>
            <a:ext cx="40744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Gradient d’endommagement</a:t>
            </a:r>
          </a:p>
        </p:txBody>
      </p:sp>
      <p:sp>
        <p:nvSpPr>
          <p:cNvPr id="364" name="Ajoutons un terme…"/>
          <p:cNvSpPr txBox="1"/>
          <p:nvPr/>
        </p:nvSpPr>
        <p:spPr>
          <a:xfrm>
            <a:off x="4105046" y="2999557"/>
            <a:ext cx="3145329" cy="8636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Ajoutons un terme </a:t>
            </a:r>
          </a:p>
          <a:p>
            <a:pPr>
              <a:defRPr sz="2400"/>
            </a:pPr>
            <a:r>
              <a:t>en     .                                              </a:t>
            </a:r>
          </a:p>
        </p:txBody>
      </p:sp>
      <p:pic>
        <p:nvPicPr>
          <p:cNvPr id="365" name="Screenshot 2023-02-25 at 19.27.25.png" descr="Screenshot 2023-02-25 at 19.2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4056" y="3468540"/>
            <a:ext cx="1301396" cy="371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Le modèle:"/>
          <p:cNvSpPr txBox="1"/>
          <p:nvPr/>
        </p:nvSpPr>
        <p:spPr>
          <a:xfrm>
            <a:off x="5432593" y="451336"/>
            <a:ext cx="157538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modèle:</a:t>
            </a: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1685" y="1955215"/>
            <a:ext cx="2540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η petit &gt;0"/>
          <p:cNvSpPr txBox="1"/>
          <p:nvPr/>
        </p:nvSpPr>
        <p:spPr>
          <a:xfrm>
            <a:off x="10083218" y="1203275"/>
            <a:ext cx="135689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η petit &gt;0</a:t>
            </a:r>
          </a:p>
        </p:txBody>
      </p:sp>
      <p:sp>
        <p:nvSpPr>
          <p:cNvPr id="371" name="Pas passionant per se, mais si on ajuste k par rapport à α (a small parameter) et on considère un pb. type Dirichlet:"/>
          <p:cNvSpPr txBox="1"/>
          <p:nvPr/>
        </p:nvSpPr>
        <p:spPr>
          <a:xfrm>
            <a:off x="179924" y="5005199"/>
            <a:ext cx="1286797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Pas passionant per se, mais si on ajuste k par rapport à α (a small parameter) et on considère un pb. type Dirichlet: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4555" y="1237773"/>
            <a:ext cx="7139084" cy="388206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Alors les min."/>
          <p:cNvSpPr txBox="1"/>
          <p:nvPr/>
        </p:nvSpPr>
        <p:spPr>
          <a:xfrm>
            <a:off x="5185089" y="6842778"/>
            <a:ext cx="18671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Alors les min.</a:t>
            </a:r>
          </a:p>
        </p:txBody>
      </p:sp>
      <p:sp>
        <p:nvSpPr>
          <p:cNvPr id="374" name="“convergent” dans"/>
          <p:cNvSpPr txBox="1"/>
          <p:nvPr/>
        </p:nvSpPr>
        <p:spPr>
          <a:xfrm>
            <a:off x="4558726" y="7688640"/>
            <a:ext cx="263074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“convergent” dans </a:t>
            </a:r>
          </a:p>
        </p:txBody>
      </p:sp>
      <p:sp>
        <p:nvSpPr>
          <p:cNvPr id="375" name="vers            minimisateur de"/>
          <p:cNvSpPr txBox="1"/>
          <p:nvPr/>
        </p:nvSpPr>
        <p:spPr>
          <a:xfrm>
            <a:off x="6220345" y="8222939"/>
            <a:ext cx="37179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vers            minimisateur de</a:t>
            </a: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1226" y="8848911"/>
            <a:ext cx="10207413" cy="71304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tatic result"/>
          <p:cNvSpPr txBox="1"/>
          <p:nvPr/>
        </p:nvSpPr>
        <p:spPr>
          <a:xfrm>
            <a:off x="512043" y="7770903"/>
            <a:ext cx="1692657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static result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1533" y="8340675"/>
            <a:ext cx="637541" cy="313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6297" y="2716252"/>
            <a:ext cx="9344777" cy="216772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80" name="Screenshot 2023-02-25 at 19.27.25.png" descr="Screenshot 2023-02-25 at 19.27.2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u’+"/>
          <p:cNvSpPr txBox="1"/>
          <p:nvPr/>
        </p:nvSpPr>
        <p:spPr>
          <a:xfrm>
            <a:off x="10526625" y="7307238"/>
            <a:ext cx="47007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u’</a:t>
            </a:r>
            <a:r>
              <a:rPr baseline="31999"/>
              <a:t>+</a:t>
            </a:r>
          </a:p>
        </p:txBody>
      </p:sp>
      <p:sp>
        <p:nvSpPr>
          <p:cNvPr id="382" name="u’-"/>
          <p:cNvSpPr txBox="1"/>
          <p:nvPr/>
        </p:nvSpPr>
        <p:spPr>
          <a:xfrm>
            <a:off x="11381720" y="7688640"/>
            <a:ext cx="406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u’</a:t>
            </a:r>
            <a:r>
              <a:rPr baseline="31999"/>
              <a:t>-</a:t>
            </a:r>
          </a:p>
        </p:txBody>
      </p:sp>
      <p:sp>
        <p:nvSpPr>
          <p:cNvPr id="390" name="Connection Line"/>
          <p:cNvSpPr/>
          <p:nvPr/>
        </p:nvSpPr>
        <p:spPr>
          <a:xfrm>
            <a:off x="10691483" y="7122633"/>
            <a:ext cx="1223055" cy="1601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47" y="10624"/>
                  <a:pt x="7447" y="3424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84" name="Rectangle"/>
          <p:cNvSpPr/>
          <p:nvPr/>
        </p:nvSpPr>
        <p:spPr>
          <a:xfrm>
            <a:off x="5020040" y="2745678"/>
            <a:ext cx="637542" cy="3882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83265" y="6212532"/>
            <a:ext cx="1030627" cy="235715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Line"/>
          <p:cNvSpPr/>
          <p:nvPr/>
        </p:nvSpPr>
        <p:spPr>
          <a:xfrm>
            <a:off x="336652" y="6734219"/>
            <a:ext cx="1255451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39577" y="7121418"/>
            <a:ext cx="5358217" cy="72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92699" y="8317572"/>
            <a:ext cx="2427947" cy="359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62702" y="6018216"/>
            <a:ext cx="7915167" cy="635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i on considère"/>
          <p:cNvSpPr txBox="1"/>
          <p:nvPr/>
        </p:nvSpPr>
        <p:spPr>
          <a:xfrm>
            <a:off x="1522458" y="901699"/>
            <a:ext cx="21382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 on considère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3713" y="980883"/>
            <a:ext cx="1583753" cy="29883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olution de l’évolution avec                 alors"/>
          <p:cNvSpPr txBox="1"/>
          <p:nvPr/>
        </p:nvSpPr>
        <p:spPr>
          <a:xfrm>
            <a:off x="5533309" y="901699"/>
            <a:ext cx="565076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solution de l’évolution avec                 alors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4736" y="792705"/>
            <a:ext cx="1089258" cy="516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Screenshot 2023-02-23 at 18.00.42.png" descr="Screenshot 2023-02-23 at 18.00.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406" y="2428309"/>
            <a:ext cx="10731501" cy="23368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97" name="Le résultat ci-dessus n’est pas trivial.…"/>
          <p:cNvSpPr txBox="1"/>
          <p:nvPr/>
        </p:nvSpPr>
        <p:spPr>
          <a:xfrm>
            <a:off x="2034897" y="6712813"/>
            <a:ext cx="794521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85F"/>
                </a:solidFill>
              </a:defRPr>
            </a:pPr>
            <a:r>
              <a:t>Le résultat ci-dessus n’est pas trivial.</a:t>
            </a:r>
          </a:p>
          <a:p>
            <a:pPr>
              <a:defRPr>
                <a:solidFill>
                  <a:srgbClr val="53585F"/>
                </a:solidFill>
              </a:defRPr>
            </a:pPr>
            <a:r>
              <a:t>A été démontré  dans une variété de cadres dans les 20 </a:t>
            </a:r>
          </a:p>
          <a:p>
            <a:pPr>
              <a:defRPr>
                <a:solidFill>
                  <a:srgbClr val="53585F"/>
                </a:solidFill>
              </a:defRPr>
            </a:pPr>
            <a:r>
              <a:t>dernières années. Reste non démontré dans le cas présent!</a:t>
            </a:r>
          </a:p>
        </p:txBody>
      </p:sp>
      <p:sp>
        <p:nvSpPr>
          <p:cNvPr id="398" name="Qu’est-ce que cette évolution?"/>
          <p:cNvSpPr txBox="1"/>
          <p:nvPr/>
        </p:nvSpPr>
        <p:spPr>
          <a:xfrm>
            <a:off x="3808641" y="8860254"/>
            <a:ext cx="40921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Qu’est-ce que cette évolution?</a:t>
            </a:r>
          </a:p>
        </p:txBody>
      </p:sp>
      <p:pic>
        <p:nvPicPr>
          <p:cNvPr id="399" name="Screenshot 2023-02-25 at 19.27.25.png" descr="Screenshot 2023-02-25 at 19.27.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évolution limite"/>
          <p:cNvSpPr txBox="1"/>
          <p:nvPr/>
        </p:nvSpPr>
        <p:spPr>
          <a:xfrm>
            <a:off x="10796828" y="3194049"/>
            <a:ext cx="2129944" cy="4699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évolution limite</a:t>
            </a:r>
          </a:p>
        </p:txBody>
      </p:sp>
      <p:pic>
        <p:nvPicPr>
          <p:cNvPr id="40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51867" y="5386556"/>
            <a:ext cx="2005666" cy="33451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02" name="+"/>
          <p:cNvSpPr txBox="1"/>
          <p:nvPr/>
        </p:nvSpPr>
        <p:spPr>
          <a:xfrm>
            <a:off x="5701157" y="4759329"/>
            <a:ext cx="30708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2072" y="1440761"/>
            <a:ext cx="3785256" cy="444839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olution de"/>
          <p:cNvSpPr txBox="1"/>
          <p:nvPr/>
        </p:nvSpPr>
        <p:spPr>
          <a:xfrm>
            <a:off x="7953500" y="1434580"/>
            <a:ext cx="15429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solution 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upture fragile"/>
          <p:cNvSpPr txBox="1"/>
          <p:nvPr/>
        </p:nvSpPr>
        <p:spPr>
          <a:xfrm>
            <a:off x="5825669" y="165099"/>
            <a:ext cx="21916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Rupture fragile</a:t>
            </a:r>
          </a:p>
        </p:txBody>
      </p:sp>
      <p:sp>
        <p:nvSpPr>
          <p:cNvPr id="407" name="Un modèle à interface"/>
          <p:cNvSpPr txBox="1"/>
          <p:nvPr/>
        </p:nvSpPr>
        <p:spPr>
          <a:xfrm>
            <a:off x="5341213" y="3371850"/>
            <a:ext cx="3160574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Un modèle à interface</a:t>
            </a:r>
          </a:p>
        </p:txBody>
      </p:sp>
      <p:pic>
        <p:nvPicPr>
          <p:cNvPr id="408" name="Screenshot 2023-02-25 at 19.27.25.png" descr="Screenshot 2023-02-25 at 19.2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draw.pdf" descr="draw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39703" y="182165"/>
            <a:ext cx="2796836" cy="2773234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Griffith"/>
          <p:cNvSpPr txBox="1"/>
          <p:nvPr/>
        </p:nvSpPr>
        <p:spPr>
          <a:xfrm>
            <a:off x="5690332" y="240006"/>
            <a:ext cx="162413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2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Griffith</a:t>
            </a:r>
          </a:p>
        </p:txBody>
      </p:sp>
      <p:pic>
        <p:nvPicPr>
          <p:cNvPr id="412" name="draw copy.png" descr="draw cop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161" y="1964779"/>
            <a:ext cx="4030122" cy="3994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7766" y="5120282"/>
            <a:ext cx="402714" cy="250578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cisaillement anti-plan"/>
          <p:cNvSpPr txBox="1"/>
          <p:nvPr/>
        </p:nvSpPr>
        <p:spPr>
          <a:xfrm>
            <a:off x="572348" y="692149"/>
            <a:ext cx="2993747" cy="4699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cisaillement anti-plan</a:t>
            </a:r>
          </a:p>
        </p:txBody>
      </p:sp>
      <p:sp>
        <p:nvSpPr>
          <p:cNvPr id="415" name="Le bon cas:"/>
          <p:cNvSpPr txBox="1"/>
          <p:nvPr/>
        </p:nvSpPr>
        <p:spPr>
          <a:xfrm>
            <a:off x="540658" y="7111999"/>
            <a:ext cx="173808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bon cas: </a:t>
            </a:r>
          </a:p>
        </p:txBody>
      </p:sp>
      <p:sp>
        <p:nvSpPr>
          <p:cNvPr id="416" name="convexe: alors évolution régulière."/>
          <p:cNvSpPr txBox="1"/>
          <p:nvPr/>
        </p:nvSpPr>
        <p:spPr>
          <a:xfrm>
            <a:off x="4844084" y="7124173"/>
            <a:ext cx="677103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convexe: alors évolution régulière.</a:t>
            </a:r>
            <a:r>
              <a:rPr>
                <a:solidFill>
                  <a:srgbClr val="A41812"/>
                </a:solidFill>
              </a:rPr>
              <a:t> </a:t>
            </a:r>
          </a:p>
        </p:txBody>
      </p:sp>
      <p:sp>
        <p:nvSpPr>
          <p:cNvPr id="417" name="Le cas générique:"/>
          <p:cNvSpPr txBox="1"/>
          <p:nvPr/>
        </p:nvSpPr>
        <p:spPr>
          <a:xfrm>
            <a:off x="316777" y="7746999"/>
            <a:ext cx="24846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cas générique: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02050" y="7809755"/>
            <a:ext cx="860598" cy="33169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a des parties convexes et concaves: instabilités là où concave"/>
          <p:cNvSpPr txBox="1"/>
          <p:nvPr/>
        </p:nvSpPr>
        <p:spPr>
          <a:xfrm>
            <a:off x="4414770" y="7746999"/>
            <a:ext cx="828609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des parties convexes et concaves: instabilités là où concave</a:t>
            </a:r>
          </a:p>
        </p:txBody>
      </p:sp>
      <p:sp>
        <p:nvSpPr>
          <p:cNvPr id="420" name="Introduisons un critère de stabilité local, ou global"/>
          <p:cNvSpPr txBox="1"/>
          <p:nvPr/>
        </p:nvSpPr>
        <p:spPr>
          <a:xfrm>
            <a:off x="3419940" y="9023876"/>
            <a:ext cx="6921501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Introduisons un critère de stabilité local, ou global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9261" y="1303010"/>
            <a:ext cx="969278" cy="289083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Connection Line"/>
          <p:cNvSpPr/>
          <p:nvPr/>
        </p:nvSpPr>
        <p:spPr>
          <a:xfrm>
            <a:off x="5569125" y="6828990"/>
            <a:ext cx="810489" cy="385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32" h="16202" fill="norm" stroke="1" extrusionOk="0">
                <a:moveTo>
                  <a:pt x="1311" y="16202"/>
                </a:moveTo>
                <a:cubicBezTo>
                  <a:pt x="-2868" y="-5189"/>
                  <a:pt x="2939" y="-5398"/>
                  <a:pt x="18732" y="1557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44343" y="2305028"/>
            <a:ext cx="7377767" cy="4634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70797" y="7207798"/>
            <a:ext cx="969277" cy="37357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Rare"/>
          <p:cNvSpPr txBox="1"/>
          <p:nvPr/>
        </p:nvSpPr>
        <p:spPr>
          <a:xfrm>
            <a:off x="11320424" y="7092950"/>
            <a:ext cx="777952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Rare</a:t>
            </a:r>
          </a:p>
        </p:txBody>
      </p:sp>
      <p:pic>
        <p:nvPicPr>
          <p:cNvPr id="426" name="Screenshot 2023-02-25 at 19.27.25.png" descr="Screenshot 2023-02-25 at 19.27.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Minimisons, localement ou globalement"/>
          <p:cNvSpPr txBox="1"/>
          <p:nvPr/>
        </p:nvSpPr>
        <p:spPr>
          <a:xfrm>
            <a:off x="3864254" y="348774"/>
            <a:ext cx="527629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Minimisons, localement ou globalement</a:t>
            </a:r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915" y="1190606"/>
            <a:ext cx="8107395" cy="786012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+ (conservation de l’énergie)"/>
          <p:cNvSpPr txBox="1"/>
          <p:nvPr/>
        </p:nvSpPr>
        <p:spPr>
          <a:xfrm>
            <a:off x="4750997" y="2361248"/>
            <a:ext cx="38783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 (conservation de l’énergie)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376" y="3041914"/>
            <a:ext cx="8931544" cy="92104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Libérons le chemin de fissuration"/>
          <p:cNvSpPr txBox="1"/>
          <p:nvPr/>
        </p:nvSpPr>
        <p:spPr>
          <a:xfrm>
            <a:off x="3731119" y="4199118"/>
            <a:ext cx="4640073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Libérons le chemin de fissuration</a:t>
            </a:r>
          </a:p>
        </p:txBody>
      </p:sp>
      <p:sp>
        <p:nvSpPr>
          <p:cNvPr id="434" name="Instabilité immédiate en force!"/>
          <p:cNvSpPr txBox="1"/>
          <p:nvPr/>
        </p:nvSpPr>
        <p:spPr>
          <a:xfrm>
            <a:off x="4096841" y="7826409"/>
            <a:ext cx="4250234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Instabilité immédiate en force!</a:t>
            </a:r>
          </a:p>
        </p:txBody>
      </p:sp>
      <p:sp>
        <p:nvSpPr>
          <p:cNvPr id="435" name="Une force ajoute un terme en"/>
          <p:cNvSpPr txBox="1"/>
          <p:nvPr/>
        </p:nvSpPr>
        <p:spPr>
          <a:xfrm>
            <a:off x="2104474" y="8429258"/>
            <a:ext cx="391364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Une force ajoute un terme en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60767" y="8373737"/>
            <a:ext cx="190325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un déplacement de corps rigide envoie l’énergie en"/>
          <p:cNvSpPr txBox="1"/>
          <p:nvPr/>
        </p:nvSpPr>
        <p:spPr>
          <a:xfrm>
            <a:off x="2215805" y="9067973"/>
            <a:ext cx="6867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 déplacement de corps rigide envoie l’énergie en</a:t>
            </a:r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90180" y="9146678"/>
            <a:ext cx="604909" cy="236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Screenshot 2023-02-23 at 18.43.21.png" descr="Screenshot 2023-02-23 at 18.43.2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9450" y="4943237"/>
            <a:ext cx="11645900" cy="27559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440" name="Screenshot 2023-02-25 at 19.27.25.png" descr="Screenshot 2023-02-25 at 19.27.2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.L. en déplacement"/>
          <p:cNvSpPr txBox="1"/>
          <p:nvPr/>
        </p:nvSpPr>
        <p:spPr>
          <a:xfrm>
            <a:off x="4416856" y="244983"/>
            <a:ext cx="2977288" cy="4699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C.L. en déplacement</a:t>
            </a:r>
          </a:p>
        </p:txBody>
      </p:sp>
      <p:sp>
        <p:nvSpPr>
          <p:cNvPr id="443" name="min.  globale"/>
          <p:cNvSpPr txBox="1"/>
          <p:nvPr/>
        </p:nvSpPr>
        <p:spPr>
          <a:xfrm>
            <a:off x="4954930" y="1108136"/>
            <a:ext cx="1901140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min.  globale</a:t>
            </a:r>
          </a:p>
        </p:txBody>
      </p:sp>
      <p:sp>
        <p:nvSpPr>
          <p:cNvPr id="444" name="une notion plus faible d’évolution"/>
          <p:cNvSpPr txBox="1"/>
          <p:nvPr/>
        </p:nvSpPr>
        <p:spPr>
          <a:xfrm>
            <a:off x="3908558" y="1996689"/>
            <a:ext cx="440028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une notion plus faible d’évolution</a:t>
            </a:r>
          </a:p>
        </p:txBody>
      </p:sp>
      <p:sp>
        <p:nvSpPr>
          <p:cNvPr id="445" name="L’initiation arrive toujours en temps fini car l’énergie élastique croit comme"/>
          <p:cNvSpPr txBox="1"/>
          <p:nvPr/>
        </p:nvSpPr>
        <p:spPr>
          <a:xfrm>
            <a:off x="991895" y="3840978"/>
            <a:ext cx="982721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L’initiation arrive toujours en temps fini car l’énergie élastique croit comme 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1250" y="3929630"/>
            <a:ext cx="220525" cy="279897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min. locale"/>
          <p:cNvSpPr txBox="1"/>
          <p:nvPr/>
        </p:nvSpPr>
        <p:spPr>
          <a:xfrm>
            <a:off x="5056428" y="4629150"/>
            <a:ext cx="1698144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 min. locale</a:t>
            </a:r>
          </a:p>
        </p:txBody>
      </p:sp>
      <p:sp>
        <p:nvSpPr>
          <p:cNvPr id="448" name="Existence?"/>
          <p:cNvSpPr txBox="1"/>
          <p:nvPr/>
        </p:nvSpPr>
        <p:spPr>
          <a:xfrm>
            <a:off x="5142198" y="5191940"/>
            <a:ext cx="152660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Existence?</a:t>
            </a:r>
          </a:p>
        </p:txBody>
      </p:sp>
      <p:sp>
        <p:nvSpPr>
          <p:cNvPr id="449" name="Initiation génériquement impossible"/>
          <p:cNvSpPr txBox="1"/>
          <p:nvPr/>
        </p:nvSpPr>
        <p:spPr>
          <a:xfrm>
            <a:off x="3587089" y="6171383"/>
            <a:ext cx="504322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Initiation génériquement impossible 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6435" y="6720609"/>
            <a:ext cx="8997153" cy="2201245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en d’autres termes…"/>
          <p:cNvSpPr txBox="1"/>
          <p:nvPr/>
        </p:nvSpPr>
        <p:spPr>
          <a:xfrm>
            <a:off x="10140543" y="6838949"/>
            <a:ext cx="2680514" cy="12319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en d’autres termes</a:t>
            </a:r>
          </a:p>
          <a:p>
            <a:pPr>
              <a:defRPr sz="2400"/>
            </a:pPr>
            <a:r>
              <a:t>la sol. élastique</a:t>
            </a:r>
          </a:p>
          <a:p>
            <a:pPr>
              <a:defRPr sz="2400"/>
            </a:pPr>
            <a:r>
              <a:t>est tjs méta-stable</a:t>
            </a:r>
          </a:p>
        </p:txBody>
      </p:sp>
      <p:sp>
        <p:nvSpPr>
          <p:cNvPr id="452" name="Line"/>
          <p:cNvSpPr/>
          <p:nvPr/>
        </p:nvSpPr>
        <p:spPr>
          <a:xfrm flipH="1">
            <a:off x="9573149" y="7433253"/>
            <a:ext cx="715849" cy="7158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53" name="x"/>
          <p:cNvSpPr txBox="1"/>
          <p:nvPr/>
        </p:nvSpPr>
        <p:spPr>
          <a:xfrm>
            <a:off x="891017" y="7113635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454" name="Line"/>
          <p:cNvSpPr/>
          <p:nvPr/>
        </p:nvSpPr>
        <p:spPr>
          <a:xfrm>
            <a:off x="294523" y="6876190"/>
            <a:ext cx="1767232" cy="1157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5" y="7092"/>
                </a:moveTo>
                <a:lnTo>
                  <a:pt x="912" y="0"/>
                </a:lnTo>
                <a:lnTo>
                  <a:pt x="21600" y="239"/>
                </a:lnTo>
                <a:lnTo>
                  <a:pt x="20849" y="21600"/>
                </a:lnTo>
                <a:lnTo>
                  <a:pt x="0" y="21534"/>
                </a:lnTo>
                <a:lnTo>
                  <a:pt x="228" y="13629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55" name="Line"/>
          <p:cNvSpPr/>
          <p:nvPr/>
        </p:nvSpPr>
        <p:spPr>
          <a:xfrm>
            <a:off x="291571" y="7267539"/>
            <a:ext cx="537910" cy="375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3" y="0"/>
                </a:moveTo>
                <a:lnTo>
                  <a:pt x="21600" y="7588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456" name="Screenshot 2023-02-25 at 19.27.25.png" descr="Screenshot 2023-02-25 at 19.27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identique à  l’évolution limite"/>
          <p:cNvSpPr txBox="1"/>
          <p:nvPr/>
        </p:nvSpPr>
        <p:spPr>
          <a:xfrm>
            <a:off x="3925824" y="2664685"/>
            <a:ext cx="3959353" cy="4699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identique à  l’évolution limite</a:t>
            </a:r>
          </a:p>
        </p:txBody>
      </p:sp>
      <p:sp>
        <p:nvSpPr>
          <p:cNvPr id="458" name="Line"/>
          <p:cNvSpPr/>
          <p:nvPr/>
        </p:nvSpPr>
        <p:spPr>
          <a:xfrm>
            <a:off x="859562" y="7295470"/>
            <a:ext cx="776495" cy="31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14" fill="norm" stroke="1" extrusionOk="0">
                <a:moveTo>
                  <a:pt x="0" y="7808"/>
                </a:moveTo>
                <a:cubicBezTo>
                  <a:pt x="782" y="12686"/>
                  <a:pt x="2464" y="16575"/>
                  <a:pt x="4616" y="18487"/>
                </a:cubicBezTo>
                <a:cubicBezTo>
                  <a:pt x="8123" y="21600"/>
                  <a:pt x="12127" y="19104"/>
                  <a:pt x="14408" y="12381"/>
                </a:cubicBezTo>
                <a:lnTo>
                  <a:pt x="21600" y="0"/>
                </a:lnTo>
              </a:path>
            </a:pathLst>
          </a:custGeom>
          <a:ln w="12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59" name="Γ"/>
          <p:cNvSpPr txBox="1"/>
          <p:nvPr/>
        </p:nvSpPr>
        <p:spPr>
          <a:xfrm>
            <a:off x="1493013" y="7456188"/>
            <a:ext cx="27115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lvl1pPr>
          </a:lstStyle>
          <a:p>
            <a:pPr/>
            <a:r>
              <a:t>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Evolution d’une carrière de 1983 à 2023"/>
          <p:cNvSpPr txBox="1"/>
          <p:nvPr/>
        </p:nvSpPr>
        <p:spPr>
          <a:xfrm>
            <a:off x="3487335" y="25400"/>
            <a:ext cx="558561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Evolution d’une carrière de 1983 à 2023</a:t>
            </a:r>
          </a:p>
        </p:txBody>
      </p:sp>
      <p:sp>
        <p:nvSpPr>
          <p:cNvPr id="126" name="Evolution du salaire de GF en fonction des années actualisée au mois de Décembre 2023"/>
          <p:cNvSpPr txBox="1"/>
          <p:nvPr/>
        </p:nvSpPr>
        <p:spPr>
          <a:xfrm>
            <a:off x="597699" y="1703279"/>
            <a:ext cx="11809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Evolution du salaire de GF en fonction des années actualisée au mois de Décembre 2023</a:t>
            </a:r>
          </a:p>
        </p:txBody>
      </p:sp>
      <p:sp>
        <p:nvSpPr>
          <p:cNvPr id="127" name="Calcul de l’inflation cumulée utilisant le Panier Insee…"/>
          <p:cNvSpPr txBox="1"/>
          <p:nvPr/>
        </p:nvSpPr>
        <p:spPr>
          <a:xfrm>
            <a:off x="2679622" y="2317274"/>
            <a:ext cx="686765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Calcul de l’inflation cumulée utilisant le Panier Insee</a:t>
            </a:r>
          </a:p>
          <a:p>
            <a:pPr/>
            <a:r>
              <a:t>et donc excluant l’immobilier</a:t>
            </a:r>
          </a:p>
        </p:txBody>
      </p:sp>
      <p:sp>
        <p:nvSpPr>
          <p:cNvPr id="128" name="Source: https://france-inflation.com/calculateur_inflation.php"/>
          <p:cNvSpPr txBox="1"/>
          <p:nvPr/>
        </p:nvSpPr>
        <p:spPr>
          <a:xfrm>
            <a:off x="2487587" y="3381159"/>
            <a:ext cx="802962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Source: 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https://france-inflation.com/calculateur_inflation.php</a:t>
            </a:r>
          </a:p>
        </p:txBody>
      </p:sp>
      <p:sp>
        <p:nvSpPr>
          <p:cNvPr id="129" name="Text"/>
          <p:cNvSpPr txBox="1"/>
          <p:nvPr/>
        </p:nvSpPr>
        <p:spPr>
          <a:xfrm>
            <a:off x="6417184" y="4365097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130" name="Text"/>
          <p:cNvSpPr txBox="1"/>
          <p:nvPr/>
        </p:nvSpPr>
        <p:spPr>
          <a:xfrm>
            <a:off x="6438899" y="4470400"/>
            <a:ext cx="1270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31" name="unknown.jpg" descr="unknown.jpg"/>
          <p:cNvPicPr>
            <a:picLocks noChangeAspect="1"/>
          </p:cNvPicPr>
          <p:nvPr/>
        </p:nvPicPr>
        <p:blipFill>
          <a:blip r:embed="rId2">
            <a:alphaModFix amt="37125"/>
            <a:extLst/>
          </a:blip>
          <a:stretch>
            <a:fillRect/>
          </a:stretch>
        </p:blipFill>
        <p:spPr>
          <a:xfrm>
            <a:off x="1291626" y="2390"/>
            <a:ext cx="8580053" cy="6604384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"/>
          <p:cNvSpPr txBox="1"/>
          <p:nvPr/>
        </p:nvSpPr>
        <p:spPr>
          <a:xfrm>
            <a:off x="6602667" y="3274164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133" name="2023-11-23 15-28.pdf" descr="2023-11-23 15-28.pdf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 rot="16200000">
            <a:off x="3377023" y="853786"/>
            <a:ext cx="6250754" cy="120637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Drawing"/>
          <p:cNvGrpSpPr/>
          <p:nvPr/>
        </p:nvGrpSpPr>
        <p:grpSpPr>
          <a:xfrm>
            <a:off x="2717728" y="5981236"/>
            <a:ext cx="1190045" cy="561239"/>
            <a:chOff x="-669110" y="-24334"/>
            <a:chExt cx="1190044" cy="561238"/>
          </a:xfrm>
        </p:grpSpPr>
        <p:sp>
          <p:nvSpPr>
            <p:cNvPr id="134" name="Line"/>
            <p:cNvSpPr/>
            <p:nvPr/>
          </p:nvSpPr>
          <p:spPr>
            <a:xfrm>
              <a:off x="-4900" y="0"/>
              <a:ext cx="59858" cy="9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964" y="0"/>
                  </a:moveTo>
                  <a:cubicBezTo>
                    <a:pt x="5236" y="0"/>
                    <a:pt x="8509" y="0"/>
                    <a:pt x="11127" y="847"/>
                  </a:cubicBezTo>
                  <a:cubicBezTo>
                    <a:pt x="13745" y="1694"/>
                    <a:pt x="15709" y="3388"/>
                    <a:pt x="15709" y="5082"/>
                  </a:cubicBezTo>
                  <a:cubicBezTo>
                    <a:pt x="15709" y="6776"/>
                    <a:pt x="13745" y="8471"/>
                    <a:pt x="14400" y="9318"/>
                  </a:cubicBezTo>
                  <a:cubicBezTo>
                    <a:pt x="15055" y="10165"/>
                    <a:pt x="18327" y="10165"/>
                    <a:pt x="19964" y="11224"/>
                  </a:cubicBezTo>
                  <a:cubicBezTo>
                    <a:pt x="21600" y="12282"/>
                    <a:pt x="21600" y="14400"/>
                    <a:pt x="20291" y="16094"/>
                  </a:cubicBezTo>
                  <a:cubicBezTo>
                    <a:pt x="18982" y="17788"/>
                    <a:pt x="16364" y="19059"/>
                    <a:pt x="12764" y="19906"/>
                  </a:cubicBezTo>
                  <a:cubicBezTo>
                    <a:pt x="9164" y="20753"/>
                    <a:pt x="4582" y="2117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5" name="Line"/>
            <p:cNvSpPr/>
            <p:nvPr/>
          </p:nvSpPr>
          <p:spPr>
            <a:xfrm>
              <a:off x="127941" y="83026"/>
              <a:ext cx="1" cy="5536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6" name="Line"/>
            <p:cNvSpPr/>
            <p:nvPr/>
          </p:nvSpPr>
          <p:spPr>
            <a:xfrm>
              <a:off x="244178" y="-24335"/>
              <a:ext cx="43332" cy="129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353" fill="norm" stroke="1" extrusionOk="0">
                  <a:moveTo>
                    <a:pt x="13500" y="3099"/>
                  </a:moveTo>
                  <a:cubicBezTo>
                    <a:pt x="10800" y="4316"/>
                    <a:pt x="8100" y="5533"/>
                    <a:pt x="5400" y="5533"/>
                  </a:cubicBezTo>
                  <a:cubicBezTo>
                    <a:pt x="2700" y="5533"/>
                    <a:pt x="0" y="4316"/>
                    <a:pt x="0" y="3099"/>
                  </a:cubicBezTo>
                  <a:cubicBezTo>
                    <a:pt x="0" y="1883"/>
                    <a:pt x="2700" y="666"/>
                    <a:pt x="6750" y="209"/>
                  </a:cubicBezTo>
                  <a:cubicBezTo>
                    <a:pt x="10800" y="-247"/>
                    <a:pt x="16200" y="57"/>
                    <a:pt x="18900" y="970"/>
                  </a:cubicBezTo>
                  <a:cubicBezTo>
                    <a:pt x="21600" y="1883"/>
                    <a:pt x="21600" y="3404"/>
                    <a:pt x="20250" y="5685"/>
                  </a:cubicBezTo>
                  <a:cubicBezTo>
                    <a:pt x="18900" y="7967"/>
                    <a:pt x="16200" y="11009"/>
                    <a:pt x="13050" y="13747"/>
                  </a:cubicBezTo>
                  <a:cubicBezTo>
                    <a:pt x="9900" y="16485"/>
                    <a:pt x="6300" y="18919"/>
                    <a:pt x="2700" y="21353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7" name="Line"/>
            <p:cNvSpPr/>
            <p:nvPr/>
          </p:nvSpPr>
          <p:spPr>
            <a:xfrm>
              <a:off x="-337006" y="55351"/>
              <a:ext cx="143913" cy="19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fill="norm" stroke="1" extrusionOk="0">
                  <a:moveTo>
                    <a:pt x="21600" y="0"/>
                  </a:moveTo>
                  <a:cubicBezTo>
                    <a:pt x="17169" y="1246"/>
                    <a:pt x="12738" y="2492"/>
                    <a:pt x="9554" y="4258"/>
                  </a:cubicBezTo>
                  <a:cubicBezTo>
                    <a:pt x="6369" y="6023"/>
                    <a:pt x="4431" y="8308"/>
                    <a:pt x="3462" y="10696"/>
                  </a:cubicBezTo>
                  <a:cubicBezTo>
                    <a:pt x="2492" y="13085"/>
                    <a:pt x="2492" y="15577"/>
                    <a:pt x="2769" y="17446"/>
                  </a:cubicBezTo>
                  <a:cubicBezTo>
                    <a:pt x="3046" y="19315"/>
                    <a:pt x="3600" y="20562"/>
                    <a:pt x="3185" y="21081"/>
                  </a:cubicBezTo>
                  <a:cubicBezTo>
                    <a:pt x="2769" y="21600"/>
                    <a:pt x="1385" y="21392"/>
                    <a:pt x="0" y="2118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8" name="Line"/>
            <p:cNvSpPr/>
            <p:nvPr/>
          </p:nvSpPr>
          <p:spPr>
            <a:xfrm>
              <a:off x="-272430" y="49815"/>
              <a:ext cx="117391" cy="50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0312" fill="norm" stroke="1" extrusionOk="0">
                  <a:moveTo>
                    <a:pt x="18562" y="4469"/>
                  </a:moveTo>
                  <a:cubicBezTo>
                    <a:pt x="13500" y="4469"/>
                    <a:pt x="8437" y="4469"/>
                    <a:pt x="5062" y="4469"/>
                  </a:cubicBezTo>
                  <a:cubicBezTo>
                    <a:pt x="1687" y="4469"/>
                    <a:pt x="0" y="4469"/>
                    <a:pt x="0" y="4097"/>
                  </a:cubicBezTo>
                  <a:cubicBezTo>
                    <a:pt x="0" y="3724"/>
                    <a:pt x="1687" y="2979"/>
                    <a:pt x="4387" y="2607"/>
                  </a:cubicBezTo>
                  <a:cubicBezTo>
                    <a:pt x="7087" y="2235"/>
                    <a:pt x="10800" y="2235"/>
                    <a:pt x="13500" y="2235"/>
                  </a:cubicBezTo>
                  <a:cubicBezTo>
                    <a:pt x="16200" y="2235"/>
                    <a:pt x="17887" y="2235"/>
                    <a:pt x="18562" y="4097"/>
                  </a:cubicBezTo>
                  <a:cubicBezTo>
                    <a:pt x="19237" y="5959"/>
                    <a:pt x="18900" y="9683"/>
                    <a:pt x="19237" y="10055"/>
                  </a:cubicBezTo>
                  <a:cubicBezTo>
                    <a:pt x="19575" y="10428"/>
                    <a:pt x="20587" y="7448"/>
                    <a:pt x="21094" y="7821"/>
                  </a:cubicBezTo>
                  <a:cubicBezTo>
                    <a:pt x="21600" y="8193"/>
                    <a:pt x="21600" y="11917"/>
                    <a:pt x="21094" y="15269"/>
                  </a:cubicBezTo>
                  <a:cubicBezTo>
                    <a:pt x="20587" y="18621"/>
                    <a:pt x="19575" y="21600"/>
                    <a:pt x="18900" y="19738"/>
                  </a:cubicBezTo>
                  <a:cubicBezTo>
                    <a:pt x="18225" y="17876"/>
                    <a:pt x="17888" y="11172"/>
                    <a:pt x="18056" y="7076"/>
                  </a:cubicBezTo>
                  <a:cubicBezTo>
                    <a:pt x="18225" y="2979"/>
                    <a:pt x="18900" y="1490"/>
                    <a:pt x="1957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9" name="Line"/>
            <p:cNvSpPr/>
            <p:nvPr/>
          </p:nvSpPr>
          <p:spPr>
            <a:xfrm>
              <a:off x="-202145" y="85548"/>
              <a:ext cx="47798" cy="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4" h="20015" fill="norm" stroke="1" extrusionOk="0">
                  <a:moveTo>
                    <a:pt x="17670" y="20015"/>
                  </a:moveTo>
                  <a:cubicBezTo>
                    <a:pt x="13813" y="15695"/>
                    <a:pt x="9955" y="11375"/>
                    <a:pt x="6098" y="7055"/>
                  </a:cubicBezTo>
                  <a:cubicBezTo>
                    <a:pt x="2241" y="2735"/>
                    <a:pt x="-1616" y="-1585"/>
                    <a:pt x="698" y="575"/>
                  </a:cubicBezTo>
                  <a:cubicBezTo>
                    <a:pt x="3013" y="2735"/>
                    <a:pt x="11498" y="11375"/>
                    <a:pt x="19984" y="200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" name="Line"/>
            <p:cNvSpPr/>
            <p:nvPr/>
          </p:nvSpPr>
          <p:spPr>
            <a:xfrm>
              <a:off x="-187558" y="20625"/>
              <a:ext cx="43461" cy="5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0804" fill="norm" stroke="1" extrusionOk="0">
                  <a:moveTo>
                    <a:pt x="13500" y="20804"/>
                  </a:moveTo>
                  <a:cubicBezTo>
                    <a:pt x="14400" y="17429"/>
                    <a:pt x="15300" y="14054"/>
                    <a:pt x="17100" y="10004"/>
                  </a:cubicBezTo>
                  <a:cubicBezTo>
                    <a:pt x="18900" y="5954"/>
                    <a:pt x="21600" y="1229"/>
                    <a:pt x="21150" y="216"/>
                  </a:cubicBezTo>
                  <a:cubicBezTo>
                    <a:pt x="20700" y="-796"/>
                    <a:pt x="17100" y="1904"/>
                    <a:pt x="13050" y="4942"/>
                  </a:cubicBezTo>
                  <a:cubicBezTo>
                    <a:pt x="9000" y="7979"/>
                    <a:pt x="4500" y="11354"/>
                    <a:pt x="0" y="1472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1" name="Line"/>
            <p:cNvSpPr/>
            <p:nvPr/>
          </p:nvSpPr>
          <p:spPr>
            <a:xfrm>
              <a:off x="-669111" y="382612"/>
              <a:ext cx="204799" cy="10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fill="norm" stroke="1" extrusionOk="0">
                  <a:moveTo>
                    <a:pt x="0" y="10090"/>
                  </a:moveTo>
                  <a:cubicBezTo>
                    <a:pt x="1946" y="9332"/>
                    <a:pt x="3892" y="8574"/>
                    <a:pt x="5546" y="7437"/>
                  </a:cubicBezTo>
                  <a:cubicBezTo>
                    <a:pt x="7200" y="6300"/>
                    <a:pt x="8562" y="4784"/>
                    <a:pt x="8854" y="3458"/>
                  </a:cubicBezTo>
                  <a:cubicBezTo>
                    <a:pt x="9146" y="2132"/>
                    <a:pt x="8368" y="995"/>
                    <a:pt x="7492" y="426"/>
                  </a:cubicBezTo>
                  <a:cubicBezTo>
                    <a:pt x="6616" y="-142"/>
                    <a:pt x="5643" y="-142"/>
                    <a:pt x="4768" y="426"/>
                  </a:cubicBezTo>
                  <a:cubicBezTo>
                    <a:pt x="3892" y="995"/>
                    <a:pt x="3114" y="2132"/>
                    <a:pt x="3211" y="5353"/>
                  </a:cubicBezTo>
                  <a:cubicBezTo>
                    <a:pt x="3308" y="8574"/>
                    <a:pt x="4281" y="13879"/>
                    <a:pt x="5351" y="17100"/>
                  </a:cubicBezTo>
                  <a:cubicBezTo>
                    <a:pt x="6422" y="20321"/>
                    <a:pt x="7589" y="21458"/>
                    <a:pt x="8562" y="21079"/>
                  </a:cubicBezTo>
                  <a:cubicBezTo>
                    <a:pt x="9535" y="20700"/>
                    <a:pt x="10314" y="18805"/>
                    <a:pt x="10703" y="16911"/>
                  </a:cubicBezTo>
                  <a:cubicBezTo>
                    <a:pt x="11092" y="15016"/>
                    <a:pt x="11092" y="13121"/>
                    <a:pt x="11189" y="11226"/>
                  </a:cubicBezTo>
                  <a:cubicBezTo>
                    <a:pt x="11286" y="9332"/>
                    <a:pt x="11481" y="7437"/>
                    <a:pt x="12065" y="6679"/>
                  </a:cubicBezTo>
                  <a:cubicBezTo>
                    <a:pt x="12649" y="5921"/>
                    <a:pt x="13622" y="6300"/>
                    <a:pt x="14303" y="7437"/>
                  </a:cubicBezTo>
                  <a:cubicBezTo>
                    <a:pt x="14984" y="8574"/>
                    <a:pt x="15373" y="10469"/>
                    <a:pt x="15568" y="10469"/>
                  </a:cubicBezTo>
                  <a:cubicBezTo>
                    <a:pt x="15762" y="10469"/>
                    <a:pt x="15762" y="8574"/>
                    <a:pt x="16638" y="7058"/>
                  </a:cubicBezTo>
                  <a:cubicBezTo>
                    <a:pt x="17514" y="5542"/>
                    <a:pt x="19265" y="4405"/>
                    <a:pt x="20238" y="4784"/>
                  </a:cubicBezTo>
                  <a:cubicBezTo>
                    <a:pt x="21211" y="5163"/>
                    <a:pt x="21405" y="7058"/>
                    <a:pt x="21503" y="10090"/>
                  </a:cubicBezTo>
                  <a:cubicBezTo>
                    <a:pt x="21600" y="13121"/>
                    <a:pt x="21600" y="17290"/>
                    <a:pt x="21600" y="214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2" name="Line"/>
            <p:cNvSpPr/>
            <p:nvPr/>
          </p:nvSpPr>
          <p:spPr>
            <a:xfrm>
              <a:off x="-420032" y="354245"/>
              <a:ext cx="33211" cy="9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000" y="1200"/>
                    <a:pt x="12000" y="2400"/>
                    <a:pt x="15600" y="6000"/>
                  </a:cubicBezTo>
                  <a:cubicBezTo>
                    <a:pt x="19200" y="9600"/>
                    <a:pt x="20400" y="15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3" name="Line"/>
            <p:cNvSpPr/>
            <p:nvPr/>
          </p:nvSpPr>
          <p:spPr>
            <a:xfrm>
              <a:off x="-386822" y="387456"/>
              <a:ext cx="49817" cy="11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4" name="Line"/>
            <p:cNvSpPr/>
            <p:nvPr/>
          </p:nvSpPr>
          <p:spPr>
            <a:xfrm>
              <a:off x="-342541" y="380743"/>
              <a:ext cx="66422" cy="83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7" fill="norm" stroke="1" extrusionOk="0">
                  <a:moveTo>
                    <a:pt x="0" y="3051"/>
                  </a:moveTo>
                  <a:cubicBezTo>
                    <a:pt x="2400" y="4429"/>
                    <a:pt x="4800" y="5808"/>
                    <a:pt x="6600" y="7646"/>
                  </a:cubicBezTo>
                  <a:cubicBezTo>
                    <a:pt x="8400" y="9485"/>
                    <a:pt x="9600" y="11782"/>
                    <a:pt x="10200" y="14080"/>
                  </a:cubicBezTo>
                  <a:cubicBezTo>
                    <a:pt x="10800" y="16378"/>
                    <a:pt x="10800" y="18676"/>
                    <a:pt x="9300" y="19825"/>
                  </a:cubicBezTo>
                  <a:cubicBezTo>
                    <a:pt x="7800" y="20974"/>
                    <a:pt x="4800" y="20974"/>
                    <a:pt x="3300" y="19825"/>
                  </a:cubicBezTo>
                  <a:cubicBezTo>
                    <a:pt x="1800" y="18676"/>
                    <a:pt x="1800" y="16378"/>
                    <a:pt x="2100" y="14080"/>
                  </a:cubicBezTo>
                  <a:cubicBezTo>
                    <a:pt x="2400" y="11782"/>
                    <a:pt x="3000" y="9485"/>
                    <a:pt x="4500" y="7187"/>
                  </a:cubicBezTo>
                  <a:cubicBezTo>
                    <a:pt x="6000" y="4889"/>
                    <a:pt x="8400" y="2591"/>
                    <a:pt x="11100" y="1212"/>
                  </a:cubicBezTo>
                  <a:cubicBezTo>
                    <a:pt x="13800" y="-166"/>
                    <a:pt x="16800" y="-626"/>
                    <a:pt x="18600" y="1212"/>
                  </a:cubicBezTo>
                  <a:cubicBezTo>
                    <a:pt x="20400" y="3051"/>
                    <a:pt x="21000" y="7187"/>
                    <a:pt x="21600" y="113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5" name="Line"/>
            <p:cNvSpPr/>
            <p:nvPr/>
          </p:nvSpPr>
          <p:spPr>
            <a:xfrm>
              <a:off x="-265050" y="422154"/>
              <a:ext cx="154984" cy="4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33" fill="norm" stroke="1" extrusionOk="0">
                  <a:moveTo>
                    <a:pt x="0" y="6807"/>
                  </a:moveTo>
                  <a:cubicBezTo>
                    <a:pt x="1286" y="4315"/>
                    <a:pt x="2571" y="1822"/>
                    <a:pt x="2700" y="1822"/>
                  </a:cubicBezTo>
                  <a:cubicBezTo>
                    <a:pt x="2829" y="1822"/>
                    <a:pt x="1800" y="4315"/>
                    <a:pt x="1671" y="7638"/>
                  </a:cubicBezTo>
                  <a:cubicBezTo>
                    <a:pt x="1543" y="10961"/>
                    <a:pt x="2314" y="15115"/>
                    <a:pt x="3471" y="17607"/>
                  </a:cubicBezTo>
                  <a:cubicBezTo>
                    <a:pt x="4629" y="20099"/>
                    <a:pt x="6171" y="20930"/>
                    <a:pt x="7200" y="19268"/>
                  </a:cubicBezTo>
                  <a:cubicBezTo>
                    <a:pt x="8229" y="17607"/>
                    <a:pt x="8743" y="13453"/>
                    <a:pt x="9257" y="9299"/>
                  </a:cubicBezTo>
                  <a:cubicBezTo>
                    <a:pt x="9771" y="5145"/>
                    <a:pt x="10286" y="992"/>
                    <a:pt x="10029" y="161"/>
                  </a:cubicBezTo>
                  <a:cubicBezTo>
                    <a:pt x="9771" y="-670"/>
                    <a:pt x="8743" y="1822"/>
                    <a:pt x="8486" y="5145"/>
                  </a:cubicBezTo>
                  <a:cubicBezTo>
                    <a:pt x="8229" y="8468"/>
                    <a:pt x="8743" y="12622"/>
                    <a:pt x="11057" y="12622"/>
                  </a:cubicBezTo>
                  <a:cubicBezTo>
                    <a:pt x="13371" y="12622"/>
                    <a:pt x="17486" y="8468"/>
                    <a:pt x="21600" y="43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6" name="Line"/>
            <p:cNvSpPr/>
            <p:nvPr/>
          </p:nvSpPr>
          <p:spPr>
            <a:xfrm>
              <a:off x="-237374" y="304430"/>
              <a:ext cx="33211" cy="5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3600"/>
                    <a:pt x="21600" y="7200"/>
                    <a:pt x="18000" y="10800"/>
                  </a:cubicBezTo>
                  <a:cubicBezTo>
                    <a:pt x="14400" y="14400"/>
                    <a:pt x="7200" y="180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7" name="Line"/>
            <p:cNvSpPr/>
            <p:nvPr/>
          </p:nvSpPr>
          <p:spPr>
            <a:xfrm>
              <a:off x="111336" y="376386"/>
              <a:ext cx="22142" cy="9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8" name="Line"/>
            <p:cNvSpPr/>
            <p:nvPr/>
          </p:nvSpPr>
          <p:spPr>
            <a:xfrm>
              <a:off x="60964" y="327364"/>
              <a:ext cx="168207" cy="71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9" h="21361" fill="norm" stroke="1" extrusionOk="0">
                  <a:moveTo>
                    <a:pt x="2827" y="19700"/>
                  </a:moveTo>
                  <a:cubicBezTo>
                    <a:pt x="1908" y="18038"/>
                    <a:pt x="989" y="16376"/>
                    <a:pt x="414" y="14161"/>
                  </a:cubicBezTo>
                  <a:cubicBezTo>
                    <a:pt x="-160" y="11946"/>
                    <a:pt x="-390" y="9176"/>
                    <a:pt x="1448" y="6684"/>
                  </a:cubicBezTo>
                  <a:cubicBezTo>
                    <a:pt x="3287" y="4192"/>
                    <a:pt x="7193" y="1976"/>
                    <a:pt x="10295" y="869"/>
                  </a:cubicBezTo>
                  <a:cubicBezTo>
                    <a:pt x="13397" y="-239"/>
                    <a:pt x="15695" y="-239"/>
                    <a:pt x="17419" y="592"/>
                  </a:cubicBezTo>
                  <a:cubicBezTo>
                    <a:pt x="19142" y="1423"/>
                    <a:pt x="20291" y="3084"/>
                    <a:pt x="20750" y="5299"/>
                  </a:cubicBezTo>
                  <a:cubicBezTo>
                    <a:pt x="21210" y="7515"/>
                    <a:pt x="20980" y="10284"/>
                    <a:pt x="18912" y="13053"/>
                  </a:cubicBezTo>
                  <a:cubicBezTo>
                    <a:pt x="16844" y="15823"/>
                    <a:pt x="12938" y="18592"/>
                    <a:pt x="10180" y="19976"/>
                  </a:cubicBezTo>
                  <a:cubicBezTo>
                    <a:pt x="7423" y="21361"/>
                    <a:pt x="5814" y="21361"/>
                    <a:pt x="4436" y="21361"/>
                  </a:cubicBezTo>
                  <a:cubicBezTo>
                    <a:pt x="3057" y="21361"/>
                    <a:pt x="1908" y="21361"/>
                    <a:pt x="2023" y="21084"/>
                  </a:cubicBezTo>
                  <a:cubicBezTo>
                    <a:pt x="2138" y="20807"/>
                    <a:pt x="3516" y="20253"/>
                    <a:pt x="5125" y="19976"/>
                  </a:cubicBezTo>
                  <a:cubicBezTo>
                    <a:pt x="6733" y="19700"/>
                    <a:pt x="8572" y="19700"/>
                    <a:pt x="10410" y="197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9" name="Line"/>
            <p:cNvSpPr/>
            <p:nvPr/>
          </p:nvSpPr>
          <p:spPr>
            <a:xfrm>
              <a:off x="224560" y="415864"/>
              <a:ext cx="47295" cy="56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0657" fill="norm" stroke="1" extrusionOk="0">
                  <a:moveTo>
                    <a:pt x="3849" y="13907"/>
                  </a:moveTo>
                  <a:cubicBezTo>
                    <a:pt x="3018" y="17282"/>
                    <a:pt x="2187" y="20657"/>
                    <a:pt x="1357" y="20657"/>
                  </a:cubicBezTo>
                  <a:cubicBezTo>
                    <a:pt x="526" y="20657"/>
                    <a:pt x="-305" y="17282"/>
                    <a:pt x="110" y="13569"/>
                  </a:cubicBezTo>
                  <a:cubicBezTo>
                    <a:pt x="526" y="9857"/>
                    <a:pt x="2187" y="5807"/>
                    <a:pt x="5095" y="3107"/>
                  </a:cubicBezTo>
                  <a:cubicBezTo>
                    <a:pt x="8003" y="407"/>
                    <a:pt x="12157" y="-943"/>
                    <a:pt x="15064" y="745"/>
                  </a:cubicBezTo>
                  <a:cubicBezTo>
                    <a:pt x="17972" y="2432"/>
                    <a:pt x="19633" y="7157"/>
                    <a:pt x="21295" y="118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0" name="Line"/>
            <p:cNvSpPr/>
            <p:nvPr/>
          </p:nvSpPr>
          <p:spPr>
            <a:xfrm>
              <a:off x="291506" y="439116"/>
              <a:ext cx="82517" cy="66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016" fill="norm" stroke="1" extrusionOk="0">
                  <a:moveTo>
                    <a:pt x="7677" y="4670"/>
                  </a:moveTo>
                  <a:cubicBezTo>
                    <a:pt x="6268" y="2335"/>
                    <a:pt x="4859" y="0"/>
                    <a:pt x="3451" y="0"/>
                  </a:cubicBezTo>
                  <a:cubicBezTo>
                    <a:pt x="2042" y="0"/>
                    <a:pt x="633" y="2335"/>
                    <a:pt x="164" y="4962"/>
                  </a:cubicBezTo>
                  <a:cubicBezTo>
                    <a:pt x="-306" y="7589"/>
                    <a:pt x="164" y="10508"/>
                    <a:pt x="2511" y="13427"/>
                  </a:cubicBezTo>
                  <a:cubicBezTo>
                    <a:pt x="4859" y="16346"/>
                    <a:pt x="9085" y="19265"/>
                    <a:pt x="12372" y="20432"/>
                  </a:cubicBezTo>
                  <a:cubicBezTo>
                    <a:pt x="15659" y="21600"/>
                    <a:pt x="18007" y="21016"/>
                    <a:pt x="19416" y="18681"/>
                  </a:cubicBezTo>
                  <a:cubicBezTo>
                    <a:pt x="20824" y="16346"/>
                    <a:pt x="21294" y="12259"/>
                    <a:pt x="20824" y="9049"/>
                  </a:cubicBezTo>
                  <a:cubicBezTo>
                    <a:pt x="20355" y="5838"/>
                    <a:pt x="18946" y="3503"/>
                    <a:pt x="15894" y="2335"/>
                  </a:cubicBezTo>
                  <a:cubicBezTo>
                    <a:pt x="12842" y="1168"/>
                    <a:pt x="8146" y="1168"/>
                    <a:pt x="3451" y="11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1" name="Line"/>
            <p:cNvSpPr/>
            <p:nvPr/>
          </p:nvSpPr>
          <p:spPr>
            <a:xfrm>
              <a:off x="399161" y="355069"/>
              <a:ext cx="121773" cy="15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5" fill="norm" stroke="1" extrusionOk="0">
                  <a:moveTo>
                    <a:pt x="21600" y="2199"/>
                  </a:moveTo>
                  <a:cubicBezTo>
                    <a:pt x="20618" y="1171"/>
                    <a:pt x="19636" y="142"/>
                    <a:pt x="17018" y="14"/>
                  </a:cubicBezTo>
                  <a:cubicBezTo>
                    <a:pt x="14400" y="-115"/>
                    <a:pt x="10145" y="656"/>
                    <a:pt x="7855" y="2328"/>
                  </a:cubicBezTo>
                  <a:cubicBezTo>
                    <a:pt x="5564" y="3999"/>
                    <a:pt x="5236" y="6571"/>
                    <a:pt x="5073" y="9785"/>
                  </a:cubicBezTo>
                  <a:cubicBezTo>
                    <a:pt x="4909" y="12999"/>
                    <a:pt x="4909" y="16856"/>
                    <a:pt x="4091" y="18914"/>
                  </a:cubicBezTo>
                  <a:cubicBezTo>
                    <a:pt x="3273" y="20971"/>
                    <a:pt x="1636" y="21228"/>
                    <a:pt x="0" y="2148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2" name="Line"/>
            <p:cNvSpPr/>
            <p:nvPr/>
          </p:nvSpPr>
          <p:spPr>
            <a:xfrm>
              <a:off x="365950" y="448342"/>
              <a:ext cx="116238" cy="11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0229" y="10800"/>
                    <a:pt x="18857" y="0"/>
                    <a:pt x="15257" y="0"/>
                  </a:cubicBezTo>
                  <a:cubicBezTo>
                    <a:pt x="11657" y="0"/>
                    <a:pt x="5829" y="108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3" name="Line"/>
            <p:cNvSpPr/>
            <p:nvPr/>
          </p:nvSpPr>
          <p:spPr>
            <a:xfrm>
              <a:off x="520933" y="514763"/>
              <a:ext cx="1" cy="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58" name="Drawing"/>
          <p:cNvGrpSpPr/>
          <p:nvPr/>
        </p:nvGrpSpPr>
        <p:grpSpPr>
          <a:xfrm>
            <a:off x="10477921" y="4428070"/>
            <a:ext cx="321033" cy="143913"/>
            <a:chOff x="-110066" y="-22140"/>
            <a:chExt cx="321031" cy="143912"/>
          </a:xfrm>
        </p:grpSpPr>
        <p:sp>
          <p:nvSpPr>
            <p:cNvPr id="155" name="Line"/>
            <p:cNvSpPr/>
            <p:nvPr/>
          </p:nvSpPr>
          <p:spPr>
            <a:xfrm>
              <a:off x="-110067" y="-5095"/>
              <a:ext cx="110703" cy="99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5" fill="norm" stroke="1" extrusionOk="0">
                  <a:moveTo>
                    <a:pt x="21600" y="1105"/>
                  </a:moveTo>
                  <a:cubicBezTo>
                    <a:pt x="18000" y="705"/>
                    <a:pt x="14400" y="305"/>
                    <a:pt x="11700" y="105"/>
                  </a:cubicBezTo>
                  <a:cubicBezTo>
                    <a:pt x="9000" y="-95"/>
                    <a:pt x="7200" y="-95"/>
                    <a:pt x="6480" y="905"/>
                  </a:cubicBezTo>
                  <a:cubicBezTo>
                    <a:pt x="5760" y="1905"/>
                    <a:pt x="6120" y="3905"/>
                    <a:pt x="5220" y="6105"/>
                  </a:cubicBezTo>
                  <a:cubicBezTo>
                    <a:pt x="4320" y="8305"/>
                    <a:pt x="2160" y="10705"/>
                    <a:pt x="1980" y="11705"/>
                  </a:cubicBezTo>
                  <a:cubicBezTo>
                    <a:pt x="1800" y="12705"/>
                    <a:pt x="3600" y="12305"/>
                    <a:pt x="5400" y="12105"/>
                  </a:cubicBezTo>
                  <a:cubicBezTo>
                    <a:pt x="7200" y="11905"/>
                    <a:pt x="9000" y="11905"/>
                    <a:pt x="10260" y="13305"/>
                  </a:cubicBezTo>
                  <a:cubicBezTo>
                    <a:pt x="11520" y="14705"/>
                    <a:pt x="12240" y="17505"/>
                    <a:pt x="11340" y="18905"/>
                  </a:cubicBezTo>
                  <a:cubicBezTo>
                    <a:pt x="10440" y="20305"/>
                    <a:pt x="7920" y="20305"/>
                    <a:pt x="5760" y="20505"/>
                  </a:cubicBezTo>
                  <a:cubicBezTo>
                    <a:pt x="3600" y="20705"/>
                    <a:pt x="1800" y="21105"/>
                    <a:pt x="0" y="21505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6" name="Line"/>
            <p:cNvSpPr/>
            <p:nvPr/>
          </p:nvSpPr>
          <p:spPr>
            <a:xfrm>
              <a:off x="61521" y="110701"/>
              <a:ext cx="5535" cy="11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7" name="Line"/>
            <p:cNvSpPr/>
            <p:nvPr/>
          </p:nvSpPr>
          <p:spPr>
            <a:xfrm>
              <a:off x="142855" y="-22141"/>
              <a:ext cx="68110" cy="9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2169" y="6000"/>
                  </a:moveTo>
                  <a:cubicBezTo>
                    <a:pt x="1615" y="4000"/>
                    <a:pt x="1062" y="2000"/>
                    <a:pt x="2169" y="1000"/>
                  </a:cubicBezTo>
                  <a:cubicBezTo>
                    <a:pt x="3277" y="0"/>
                    <a:pt x="6046" y="0"/>
                    <a:pt x="8815" y="0"/>
                  </a:cubicBezTo>
                  <a:cubicBezTo>
                    <a:pt x="11585" y="0"/>
                    <a:pt x="14354" y="0"/>
                    <a:pt x="15185" y="1000"/>
                  </a:cubicBezTo>
                  <a:cubicBezTo>
                    <a:pt x="16015" y="2000"/>
                    <a:pt x="14908" y="4000"/>
                    <a:pt x="13523" y="5800"/>
                  </a:cubicBezTo>
                  <a:cubicBezTo>
                    <a:pt x="12139" y="7600"/>
                    <a:pt x="10477" y="9200"/>
                    <a:pt x="8539" y="10800"/>
                  </a:cubicBezTo>
                  <a:cubicBezTo>
                    <a:pt x="6600" y="12400"/>
                    <a:pt x="4385" y="14000"/>
                    <a:pt x="3831" y="15800"/>
                  </a:cubicBezTo>
                  <a:cubicBezTo>
                    <a:pt x="3277" y="17600"/>
                    <a:pt x="4385" y="19600"/>
                    <a:pt x="6323" y="20600"/>
                  </a:cubicBezTo>
                  <a:cubicBezTo>
                    <a:pt x="8262" y="21600"/>
                    <a:pt x="11031" y="21600"/>
                    <a:pt x="13800" y="21600"/>
                  </a:cubicBezTo>
                  <a:cubicBezTo>
                    <a:pt x="16569" y="21600"/>
                    <a:pt x="19338" y="21600"/>
                    <a:pt x="20169" y="20600"/>
                  </a:cubicBezTo>
                  <a:cubicBezTo>
                    <a:pt x="21000" y="19600"/>
                    <a:pt x="19892" y="17600"/>
                    <a:pt x="17677" y="16400"/>
                  </a:cubicBezTo>
                  <a:cubicBezTo>
                    <a:pt x="15462" y="15200"/>
                    <a:pt x="12139" y="14800"/>
                    <a:pt x="9092" y="14400"/>
                  </a:cubicBezTo>
                  <a:cubicBezTo>
                    <a:pt x="6046" y="14000"/>
                    <a:pt x="3277" y="13600"/>
                    <a:pt x="1615" y="12400"/>
                  </a:cubicBezTo>
                  <a:cubicBezTo>
                    <a:pt x="-46" y="11200"/>
                    <a:pt x="-600" y="9200"/>
                    <a:pt x="785" y="8000"/>
                  </a:cubicBezTo>
                  <a:cubicBezTo>
                    <a:pt x="2169" y="6800"/>
                    <a:pt x="5492" y="6400"/>
                    <a:pt x="8816" y="60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74" name="Drawing"/>
          <p:cNvGrpSpPr/>
          <p:nvPr/>
        </p:nvGrpSpPr>
        <p:grpSpPr>
          <a:xfrm>
            <a:off x="7793720" y="3949515"/>
            <a:ext cx="688167" cy="780296"/>
            <a:chOff x="-397574" y="-13607"/>
            <a:chExt cx="688166" cy="780294"/>
          </a:xfrm>
        </p:grpSpPr>
        <p:sp>
          <p:nvSpPr>
            <p:cNvPr id="159" name="Line"/>
            <p:cNvSpPr/>
            <p:nvPr/>
          </p:nvSpPr>
          <p:spPr>
            <a:xfrm>
              <a:off x="-70257" y="-1973"/>
              <a:ext cx="70892" cy="7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0745" fill="norm" stroke="1" extrusionOk="0">
                  <a:moveTo>
                    <a:pt x="21280" y="550"/>
                  </a:moveTo>
                  <a:cubicBezTo>
                    <a:pt x="18511" y="35"/>
                    <a:pt x="15742" y="-479"/>
                    <a:pt x="12142" y="807"/>
                  </a:cubicBezTo>
                  <a:cubicBezTo>
                    <a:pt x="8542" y="2092"/>
                    <a:pt x="4111" y="5178"/>
                    <a:pt x="1895" y="8007"/>
                  </a:cubicBezTo>
                  <a:cubicBezTo>
                    <a:pt x="-320" y="10835"/>
                    <a:pt x="-320" y="13407"/>
                    <a:pt x="511" y="15721"/>
                  </a:cubicBezTo>
                  <a:cubicBezTo>
                    <a:pt x="1342" y="18035"/>
                    <a:pt x="3003" y="20092"/>
                    <a:pt x="5218" y="20607"/>
                  </a:cubicBezTo>
                  <a:cubicBezTo>
                    <a:pt x="7434" y="21121"/>
                    <a:pt x="10203" y="20092"/>
                    <a:pt x="10757" y="19321"/>
                  </a:cubicBezTo>
                  <a:cubicBezTo>
                    <a:pt x="11311" y="18550"/>
                    <a:pt x="9649" y="18035"/>
                    <a:pt x="7988" y="17521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0" name="Line"/>
            <p:cNvSpPr/>
            <p:nvPr/>
          </p:nvSpPr>
          <p:spPr>
            <a:xfrm>
              <a:off x="44280" y="83026"/>
              <a:ext cx="1271" cy="1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1" name="Line"/>
            <p:cNvSpPr/>
            <p:nvPr/>
          </p:nvSpPr>
          <p:spPr>
            <a:xfrm>
              <a:off x="89196" y="-13608"/>
              <a:ext cx="85564" cy="115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065" fill="norm" stroke="1" extrusionOk="0">
                  <a:moveTo>
                    <a:pt x="5515" y="2489"/>
                  </a:moveTo>
                  <a:cubicBezTo>
                    <a:pt x="7353" y="1476"/>
                    <a:pt x="9192" y="464"/>
                    <a:pt x="11260" y="126"/>
                  </a:cubicBezTo>
                  <a:cubicBezTo>
                    <a:pt x="13328" y="-211"/>
                    <a:pt x="15626" y="127"/>
                    <a:pt x="16774" y="1139"/>
                  </a:cubicBezTo>
                  <a:cubicBezTo>
                    <a:pt x="17923" y="2152"/>
                    <a:pt x="17923" y="3839"/>
                    <a:pt x="17234" y="6370"/>
                  </a:cubicBezTo>
                  <a:cubicBezTo>
                    <a:pt x="16545" y="8902"/>
                    <a:pt x="15166" y="12277"/>
                    <a:pt x="14477" y="14808"/>
                  </a:cubicBezTo>
                  <a:cubicBezTo>
                    <a:pt x="13787" y="17339"/>
                    <a:pt x="13787" y="19027"/>
                    <a:pt x="14936" y="20039"/>
                  </a:cubicBezTo>
                  <a:cubicBezTo>
                    <a:pt x="16085" y="21052"/>
                    <a:pt x="18383" y="21389"/>
                    <a:pt x="19762" y="20714"/>
                  </a:cubicBezTo>
                  <a:cubicBezTo>
                    <a:pt x="21140" y="20039"/>
                    <a:pt x="21600" y="18351"/>
                    <a:pt x="21140" y="16833"/>
                  </a:cubicBezTo>
                  <a:cubicBezTo>
                    <a:pt x="20681" y="15314"/>
                    <a:pt x="19302" y="13964"/>
                    <a:pt x="15626" y="11601"/>
                  </a:cubicBezTo>
                  <a:cubicBezTo>
                    <a:pt x="11949" y="9239"/>
                    <a:pt x="5974" y="5864"/>
                    <a:pt x="0" y="2489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2" name="Line"/>
            <p:cNvSpPr/>
            <p:nvPr/>
          </p:nvSpPr>
          <p:spPr>
            <a:xfrm>
              <a:off x="-397575" y="293359"/>
              <a:ext cx="131197" cy="20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434" fill="norm" stroke="1" extrusionOk="0">
                  <a:moveTo>
                    <a:pt x="1724" y="3535"/>
                  </a:moveTo>
                  <a:cubicBezTo>
                    <a:pt x="2612" y="7855"/>
                    <a:pt x="3500" y="12175"/>
                    <a:pt x="4091" y="14924"/>
                  </a:cubicBezTo>
                  <a:cubicBezTo>
                    <a:pt x="4683" y="17673"/>
                    <a:pt x="4979" y="18851"/>
                    <a:pt x="4683" y="19833"/>
                  </a:cubicBezTo>
                  <a:cubicBezTo>
                    <a:pt x="4387" y="20815"/>
                    <a:pt x="3500" y="21600"/>
                    <a:pt x="2760" y="21404"/>
                  </a:cubicBezTo>
                  <a:cubicBezTo>
                    <a:pt x="2020" y="21207"/>
                    <a:pt x="1428" y="20029"/>
                    <a:pt x="837" y="17280"/>
                  </a:cubicBezTo>
                  <a:cubicBezTo>
                    <a:pt x="245" y="14531"/>
                    <a:pt x="-347" y="10211"/>
                    <a:pt x="245" y="7265"/>
                  </a:cubicBezTo>
                  <a:cubicBezTo>
                    <a:pt x="837" y="4320"/>
                    <a:pt x="2612" y="2749"/>
                    <a:pt x="4979" y="1669"/>
                  </a:cubicBezTo>
                  <a:cubicBezTo>
                    <a:pt x="7346" y="589"/>
                    <a:pt x="10305" y="0"/>
                    <a:pt x="13116" y="0"/>
                  </a:cubicBezTo>
                  <a:cubicBezTo>
                    <a:pt x="15927" y="0"/>
                    <a:pt x="18590" y="589"/>
                    <a:pt x="19921" y="1375"/>
                  </a:cubicBezTo>
                  <a:cubicBezTo>
                    <a:pt x="21253" y="2160"/>
                    <a:pt x="21253" y="3142"/>
                    <a:pt x="20661" y="4615"/>
                  </a:cubicBezTo>
                  <a:cubicBezTo>
                    <a:pt x="20069" y="6087"/>
                    <a:pt x="18886" y="8051"/>
                    <a:pt x="17111" y="8935"/>
                  </a:cubicBezTo>
                  <a:cubicBezTo>
                    <a:pt x="15335" y="9818"/>
                    <a:pt x="12968" y="9622"/>
                    <a:pt x="11932" y="9033"/>
                  </a:cubicBezTo>
                  <a:cubicBezTo>
                    <a:pt x="10897" y="8444"/>
                    <a:pt x="11193" y="7462"/>
                    <a:pt x="11489" y="64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3" name="Line"/>
            <p:cNvSpPr/>
            <p:nvPr/>
          </p:nvSpPr>
          <p:spPr>
            <a:xfrm>
              <a:off x="-226304" y="287824"/>
              <a:ext cx="11071" cy="9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3" fill="norm" stroke="1" extrusionOk="0">
                  <a:moveTo>
                    <a:pt x="0" y="0"/>
                  </a:moveTo>
                  <a:cubicBezTo>
                    <a:pt x="7200" y="4235"/>
                    <a:pt x="14400" y="8471"/>
                    <a:pt x="18000" y="12494"/>
                  </a:cubicBezTo>
                  <a:cubicBezTo>
                    <a:pt x="21600" y="16518"/>
                    <a:pt x="21600" y="20329"/>
                    <a:pt x="21600" y="20965"/>
                  </a:cubicBezTo>
                  <a:cubicBezTo>
                    <a:pt x="21600" y="21600"/>
                    <a:pt x="21600" y="19059"/>
                    <a:pt x="21600" y="165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4" name="Line"/>
            <p:cNvSpPr/>
            <p:nvPr/>
          </p:nvSpPr>
          <p:spPr>
            <a:xfrm>
              <a:off x="-215234" y="230628"/>
              <a:ext cx="5536" cy="1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0800"/>
                    <a:pt x="0" y="0"/>
                    <a:pt x="3600" y="0"/>
                  </a:cubicBezTo>
                  <a:cubicBezTo>
                    <a:pt x="7200" y="0"/>
                    <a:pt x="14400" y="10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5" name="Line"/>
            <p:cNvSpPr/>
            <p:nvPr/>
          </p:nvSpPr>
          <p:spPr>
            <a:xfrm>
              <a:off x="-132963" y="321035"/>
              <a:ext cx="89317" cy="9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15729" y="0"/>
                  </a:moveTo>
                  <a:cubicBezTo>
                    <a:pt x="11841" y="2541"/>
                    <a:pt x="7953" y="5082"/>
                    <a:pt x="5361" y="7200"/>
                  </a:cubicBezTo>
                  <a:cubicBezTo>
                    <a:pt x="2769" y="9318"/>
                    <a:pt x="1473" y="11012"/>
                    <a:pt x="609" y="12918"/>
                  </a:cubicBezTo>
                  <a:cubicBezTo>
                    <a:pt x="-255" y="14824"/>
                    <a:pt x="-687" y="16941"/>
                    <a:pt x="2769" y="18424"/>
                  </a:cubicBezTo>
                  <a:cubicBezTo>
                    <a:pt x="6225" y="19906"/>
                    <a:pt x="13569" y="20753"/>
                    <a:pt x="20913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6" name="Line"/>
            <p:cNvSpPr/>
            <p:nvPr/>
          </p:nvSpPr>
          <p:spPr>
            <a:xfrm>
              <a:off x="-231839" y="586719"/>
              <a:ext cx="11071" cy="131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6" fill="norm" stroke="1" extrusionOk="0">
                  <a:moveTo>
                    <a:pt x="21600" y="0"/>
                  </a:moveTo>
                  <a:cubicBezTo>
                    <a:pt x="21600" y="4734"/>
                    <a:pt x="21600" y="9468"/>
                    <a:pt x="19800" y="13315"/>
                  </a:cubicBezTo>
                  <a:cubicBezTo>
                    <a:pt x="18000" y="17162"/>
                    <a:pt x="14399" y="20121"/>
                    <a:pt x="10799" y="20860"/>
                  </a:cubicBezTo>
                  <a:cubicBezTo>
                    <a:pt x="7199" y="21600"/>
                    <a:pt x="3600" y="20121"/>
                    <a:pt x="1800" y="18493"/>
                  </a:cubicBezTo>
                  <a:cubicBezTo>
                    <a:pt x="0" y="16866"/>
                    <a:pt x="0" y="15090"/>
                    <a:pt x="0" y="133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7" name="Line"/>
            <p:cNvSpPr/>
            <p:nvPr/>
          </p:nvSpPr>
          <p:spPr>
            <a:xfrm>
              <a:off x="-303795" y="575649"/>
              <a:ext cx="171588" cy="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116" y="3600"/>
                    <a:pt x="14632" y="7200"/>
                    <a:pt x="11613" y="9900"/>
                  </a:cubicBezTo>
                  <a:cubicBezTo>
                    <a:pt x="8594" y="12600"/>
                    <a:pt x="6039" y="14400"/>
                    <a:pt x="4181" y="16200"/>
                  </a:cubicBezTo>
                  <a:cubicBezTo>
                    <a:pt x="2323" y="18000"/>
                    <a:pt x="1161" y="19800"/>
                    <a:pt x="581" y="20700"/>
                  </a:cubicBezTo>
                  <a:cubicBezTo>
                    <a:pt x="0" y="21600"/>
                    <a:pt x="0" y="216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8" name="Line"/>
            <p:cNvSpPr/>
            <p:nvPr/>
          </p:nvSpPr>
          <p:spPr>
            <a:xfrm>
              <a:off x="-308266" y="719561"/>
              <a:ext cx="142849" cy="33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20394" y="0"/>
                  </a:moveTo>
                  <a:cubicBezTo>
                    <a:pt x="12755" y="7200"/>
                    <a:pt x="5116" y="14400"/>
                    <a:pt x="1955" y="18000"/>
                  </a:cubicBezTo>
                  <a:cubicBezTo>
                    <a:pt x="-1206" y="21600"/>
                    <a:pt x="111" y="21600"/>
                    <a:pt x="142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9" name="Line"/>
            <p:cNvSpPr/>
            <p:nvPr/>
          </p:nvSpPr>
          <p:spPr>
            <a:xfrm>
              <a:off x="-104532" y="602833"/>
              <a:ext cx="137181" cy="12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122" fill="norm" stroke="1" extrusionOk="0">
                  <a:moveTo>
                    <a:pt x="0" y="1008"/>
                  </a:moveTo>
                  <a:cubicBezTo>
                    <a:pt x="0" y="6563"/>
                    <a:pt x="0" y="12117"/>
                    <a:pt x="1152" y="15665"/>
                  </a:cubicBezTo>
                  <a:cubicBezTo>
                    <a:pt x="2304" y="19214"/>
                    <a:pt x="4608" y="20757"/>
                    <a:pt x="7200" y="21065"/>
                  </a:cubicBezTo>
                  <a:cubicBezTo>
                    <a:pt x="9792" y="21374"/>
                    <a:pt x="12672" y="20448"/>
                    <a:pt x="15120" y="17980"/>
                  </a:cubicBezTo>
                  <a:cubicBezTo>
                    <a:pt x="17568" y="15511"/>
                    <a:pt x="19584" y="11500"/>
                    <a:pt x="20592" y="8723"/>
                  </a:cubicBezTo>
                  <a:cubicBezTo>
                    <a:pt x="21600" y="5945"/>
                    <a:pt x="21600" y="4403"/>
                    <a:pt x="21024" y="3014"/>
                  </a:cubicBezTo>
                  <a:cubicBezTo>
                    <a:pt x="20448" y="1625"/>
                    <a:pt x="19296" y="391"/>
                    <a:pt x="18000" y="83"/>
                  </a:cubicBezTo>
                  <a:cubicBezTo>
                    <a:pt x="16704" y="-226"/>
                    <a:pt x="15264" y="391"/>
                    <a:pt x="13824" y="10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0" name="Line"/>
            <p:cNvSpPr/>
            <p:nvPr/>
          </p:nvSpPr>
          <p:spPr>
            <a:xfrm>
              <a:off x="120331" y="607014"/>
              <a:ext cx="28802" cy="15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4" h="21486" fill="norm" stroke="1" extrusionOk="0">
                  <a:moveTo>
                    <a:pt x="1429" y="2483"/>
                  </a:moveTo>
                  <a:cubicBezTo>
                    <a:pt x="1429" y="1241"/>
                    <a:pt x="1429" y="0"/>
                    <a:pt x="794" y="0"/>
                  </a:cubicBezTo>
                  <a:cubicBezTo>
                    <a:pt x="158" y="0"/>
                    <a:pt x="-1112" y="1241"/>
                    <a:pt x="2065" y="4593"/>
                  </a:cubicBezTo>
                  <a:cubicBezTo>
                    <a:pt x="5241" y="7945"/>
                    <a:pt x="12865" y="13407"/>
                    <a:pt x="16676" y="16759"/>
                  </a:cubicBezTo>
                  <a:cubicBezTo>
                    <a:pt x="20488" y="20110"/>
                    <a:pt x="20488" y="21352"/>
                    <a:pt x="18582" y="21476"/>
                  </a:cubicBezTo>
                  <a:cubicBezTo>
                    <a:pt x="16676" y="21600"/>
                    <a:pt x="12865" y="20607"/>
                    <a:pt x="10959" y="19490"/>
                  </a:cubicBezTo>
                  <a:cubicBezTo>
                    <a:pt x="9053" y="18372"/>
                    <a:pt x="9053" y="17131"/>
                    <a:pt x="9053" y="158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1" name="Line"/>
            <p:cNvSpPr/>
            <p:nvPr/>
          </p:nvSpPr>
          <p:spPr>
            <a:xfrm>
              <a:off x="131737" y="598348"/>
              <a:ext cx="158855" cy="2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21054" fill="norm" stroke="1" extrusionOk="0">
                  <a:moveTo>
                    <a:pt x="19376" y="15654"/>
                  </a:moveTo>
                  <a:cubicBezTo>
                    <a:pt x="20358" y="10254"/>
                    <a:pt x="21340" y="4854"/>
                    <a:pt x="21095" y="2154"/>
                  </a:cubicBezTo>
                  <a:cubicBezTo>
                    <a:pt x="20849" y="-546"/>
                    <a:pt x="19376" y="-546"/>
                    <a:pt x="16554" y="1254"/>
                  </a:cubicBezTo>
                  <a:cubicBezTo>
                    <a:pt x="13731" y="3054"/>
                    <a:pt x="9558" y="6654"/>
                    <a:pt x="6490" y="9354"/>
                  </a:cubicBezTo>
                  <a:cubicBezTo>
                    <a:pt x="3422" y="12054"/>
                    <a:pt x="1458" y="13854"/>
                    <a:pt x="599" y="15654"/>
                  </a:cubicBezTo>
                  <a:cubicBezTo>
                    <a:pt x="-260" y="17454"/>
                    <a:pt x="-15" y="19254"/>
                    <a:pt x="231" y="210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2" name="Line"/>
            <p:cNvSpPr/>
            <p:nvPr/>
          </p:nvSpPr>
          <p:spPr>
            <a:xfrm>
              <a:off x="122406" y="697421"/>
              <a:ext cx="121774" cy="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3" name="Line"/>
            <p:cNvSpPr/>
            <p:nvPr/>
          </p:nvSpPr>
          <p:spPr>
            <a:xfrm>
              <a:off x="-248444" y="-11128"/>
              <a:ext cx="126486" cy="182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391" fill="norm" stroke="1" extrusionOk="0">
                  <a:moveTo>
                    <a:pt x="0" y="21391"/>
                  </a:moveTo>
                  <a:cubicBezTo>
                    <a:pt x="313" y="18151"/>
                    <a:pt x="626" y="14911"/>
                    <a:pt x="1252" y="12859"/>
                  </a:cubicBezTo>
                  <a:cubicBezTo>
                    <a:pt x="1878" y="10807"/>
                    <a:pt x="2817" y="9943"/>
                    <a:pt x="4226" y="8755"/>
                  </a:cubicBezTo>
                  <a:cubicBezTo>
                    <a:pt x="5635" y="7567"/>
                    <a:pt x="7513" y="6055"/>
                    <a:pt x="9078" y="4975"/>
                  </a:cubicBezTo>
                  <a:cubicBezTo>
                    <a:pt x="10643" y="3895"/>
                    <a:pt x="11896" y="3247"/>
                    <a:pt x="12678" y="2383"/>
                  </a:cubicBezTo>
                  <a:cubicBezTo>
                    <a:pt x="13461" y="1519"/>
                    <a:pt x="13774" y="439"/>
                    <a:pt x="13148" y="115"/>
                  </a:cubicBezTo>
                  <a:cubicBezTo>
                    <a:pt x="12522" y="-209"/>
                    <a:pt x="10957" y="223"/>
                    <a:pt x="9391" y="547"/>
                  </a:cubicBezTo>
                  <a:cubicBezTo>
                    <a:pt x="7826" y="871"/>
                    <a:pt x="6261" y="1087"/>
                    <a:pt x="6261" y="1303"/>
                  </a:cubicBezTo>
                  <a:cubicBezTo>
                    <a:pt x="6261" y="1519"/>
                    <a:pt x="7826" y="1735"/>
                    <a:pt x="9391" y="1627"/>
                  </a:cubicBezTo>
                  <a:cubicBezTo>
                    <a:pt x="10957" y="1519"/>
                    <a:pt x="12522" y="1087"/>
                    <a:pt x="13774" y="1303"/>
                  </a:cubicBezTo>
                  <a:cubicBezTo>
                    <a:pt x="15026" y="1519"/>
                    <a:pt x="15965" y="2383"/>
                    <a:pt x="16435" y="3355"/>
                  </a:cubicBezTo>
                  <a:cubicBezTo>
                    <a:pt x="16904" y="4327"/>
                    <a:pt x="16904" y="5407"/>
                    <a:pt x="16748" y="5407"/>
                  </a:cubicBezTo>
                  <a:cubicBezTo>
                    <a:pt x="16591" y="5407"/>
                    <a:pt x="16278" y="4327"/>
                    <a:pt x="16748" y="4111"/>
                  </a:cubicBezTo>
                  <a:cubicBezTo>
                    <a:pt x="17217" y="3895"/>
                    <a:pt x="18470" y="4543"/>
                    <a:pt x="19565" y="5407"/>
                  </a:cubicBezTo>
                  <a:cubicBezTo>
                    <a:pt x="20661" y="6271"/>
                    <a:pt x="21600" y="7351"/>
                    <a:pt x="21443" y="7567"/>
                  </a:cubicBezTo>
                  <a:cubicBezTo>
                    <a:pt x="21287" y="7783"/>
                    <a:pt x="20035" y="7135"/>
                    <a:pt x="19409" y="6271"/>
                  </a:cubicBezTo>
                  <a:cubicBezTo>
                    <a:pt x="18783" y="5407"/>
                    <a:pt x="18783" y="4327"/>
                    <a:pt x="18783" y="324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75" name="Drawing"/>
          <p:cNvSpPr/>
          <p:nvPr/>
        </p:nvSpPr>
        <p:spPr>
          <a:xfrm>
            <a:off x="11877664" y="8274956"/>
            <a:ext cx="1271" cy="1"/>
          </a:xfrm>
          <a:prstGeom prst="ellipse">
            <a:avLst/>
          </a:prstGeom>
          <a:ln w="25400" cap="rnd">
            <a:solidFill>
              <a:srgbClr val="FCD02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6" name="Drawing"/>
          <p:cNvSpPr/>
          <p:nvPr/>
        </p:nvSpPr>
        <p:spPr>
          <a:xfrm>
            <a:off x="8838900" y="7494509"/>
            <a:ext cx="1271" cy="1"/>
          </a:xfrm>
          <a:prstGeom prst="ellipse">
            <a:avLst/>
          </a:prstGeom>
          <a:ln w="25400" cap="rnd">
            <a:solidFill>
              <a:srgbClr val="FCD02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La stabilité globale est bonne d’un point de vue numérique"/>
          <p:cNvSpPr txBox="1"/>
          <p:nvPr/>
        </p:nvSpPr>
        <p:spPr>
          <a:xfrm>
            <a:off x="2462838" y="117294"/>
            <a:ext cx="779302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stabilité globale est bonne d’un point de vue numérique</a:t>
            </a:r>
          </a:p>
        </p:txBody>
      </p:sp>
      <p:sp>
        <p:nvSpPr>
          <p:cNvPr id="462" name="discrétisation en temps avec un  Euler implicite"/>
          <p:cNvSpPr txBox="1"/>
          <p:nvPr/>
        </p:nvSpPr>
        <p:spPr>
          <a:xfrm>
            <a:off x="1034973" y="1320948"/>
            <a:ext cx="626125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discrétisation en temps avec un  Euler implicite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2002" y="1417885"/>
            <a:ext cx="3652596" cy="263328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Au temps"/>
          <p:cNvSpPr txBox="1"/>
          <p:nvPr/>
        </p:nvSpPr>
        <p:spPr>
          <a:xfrm>
            <a:off x="4695032" y="2414736"/>
            <a:ext cx="1445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Au temps </a:t>
            </a:r>
          </a:p>
        </p:txBody>
      </p:sp>
      <p:sp>
        <p:nvSpPr>
          <p:cNvPr id="465" name="on itère en temps"/>
          <p:cNvSpPr txBox="1"/>
          <p:nvPr/>
        </p:nvSpPr>
        <p:spPr>
          <a:xfrm>
            <a:off x="4879663" y="8940455"/>
            <a:ext cx="238187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itère en temps</a:t>
            </a:r>
          </a:p>
        </p:txBody>
      </p:sp>
      <p:sp>
        <p:nvSpPr>
          <p:cNvPr id="466" name="min. alternée"/>
          <p:cNvSpPr/>
          <p:nvPr/>
        </p:nvSpPr>
        <p:spPr>
          <a:xfrm>
            <a:off x="5024319" y="7402188"/>
            <a:ext cx="2092562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min. alternée</a:t>
            </a:r>
          </a:p>
        </p:txBody>
      </p:sp>
      <p:pic>
        <p:nvPicPr>
          <p:cNvPr id="4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8249" y="2524603"/>
            <a:ext cx="202204" cy="23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7991" y="3199450"/>
            <a:ext cx="6873955" cy="65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8227" y="5991119"/>
            <a:ext cx="11528346" cy="673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58754" y="4365198"/>
            <a:ext cx="3972892" cy="968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Screenshot 2023-02-25 at 19.27.25.png" descr="Screenshot 2023-02-25 at 19.27.2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Screen Shot 2014-10-16 at 3.39.00 PM.png" descr="Screen Shot 2014-10-16 at 3.39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142" y="1438487"/>
            <a:ext cx="10223316" cy="2063002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computed                                                  experiment (Shao et al.)"/>
          <p:cNvSpPr txBox="1"/>
          <p:nvPr/>
        </p:nvSpPr>
        <p:spPr>
          <a:xfrm>
            <a:off x="2606215" y="1426774"/>
            <a:ext cx="75125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computed                                                  experiment (Shao et al.)</a:t>
            </a:r>
          </a:p>
        </p:txBody>
      </p:sp>
      <p:sp>
        <p:nvSpPr>
          <p:cNvPr id="475" name="courtesy…"/>
          <p:cNvSpPr txBox="1"/>
          <p:nvPr/>
        </p:nvSpPr>
        <p:spPr>
          <a:xfrm>
            <a:off x="11855362" y="2322950"/>
            <a:ext cx="11303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1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courtesy</a:t>
            </a:r>
          </a:p>
          <a:p>
            <a:pPr>
              <a:defRPr i="1" sz="1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B. Bourdin</a:t>
            </a:r>
          </a:p>
        </p:txBody>
      </p:sp>
      <p:sp>
        <p:nvSpPr>
          <p:cNvPr id="476" name="Maybe numerical scheme does better than the theory?"/>
          <p:cNvSpPr txBox="1"/>
          <p:nvPr/>
        </p:nvSpPr>
        <p:spPr>
          <a:xfrm>
            <a:off x="1102386" y="9124949"/>
            <a:ext cx="10520217" cy="4699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Maybe numerical scheme does better than the theory?</a:t>
            </a:r>
          </a:p>
        </p:txBody>
      </p:sp>
      <p:sp>
        <p:nvSpPr>
          <p:cNvPr id="477" name="Slab of glass at ambient temperature quenched in ice"/>
          <p:cNvSpPr txBox="1"/>
          <p:nvPr/>
        </p:nvSpPr>
        <p:spPr>
          <a:xfrm>
            <a:off x="2399329" y="641350"/>
            <a:ext cx="7452158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Slab of glass at ambient temperature quenched in ice</a:t>
            </a:r>
          </a:p>
        </p:txBody>
      </p:sp>
      <p:pic>
        <p:nvPicPr>
          <p:cNvPr id="478" name="ShrinkingSlab2D-13-855.m4v" descr="ShrinkingSlab2D-13-855.m4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44394" y="3790625"/>
            <a:ext cx="11430001" cy="2395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4" name="Group"/>
          <p:cNvGrpSpPr/>
          <p:nvPr/>
        </p:nvGrpSpPr>
        <p:grpSpPr>
          <a:xfrm>
            <a:off x="3148684" y="5009758"/>
            <a:ext cx="9628639" cy="3987798"/>
            <a:chOff x="0" y="0"/>
            <a:chExt cx="9628637" cy="3987797"/>
          </a:xfrm>
        </p:grpSpPr>
        <p:grpSp>
          <p:nvGrpSpPr>
            <p:cNvPr id="484" name="Group"/>
            <p:cNvGrpSpPr/>
            <p:nvPr/>
          </p:nvGrpSpPr>
          <p:grpSpPr>
            <a:xfrm>
              <a:off x="3979836" y="1163006"/>
              <a:ext cx="385146" cy="764217"/>
              <a:chOff x="0" y="0"/>
              <a:chExt cx="385145" cy="764216"/>
            </a:xfrm>
          </p:grpSpPr>
          <p:grpSp>
            <p:nvGrpSpPr>
              <p:cNvPr id="482" name="Group"/>
              <p:cNvGrpSpPr/>
              <p:nvPr/>
            </p:nvGrpSpPr>
            <p:grpSpPr>
              <a:xfrm>
                <a:off x="0" y="0"/>
                <a:ext cx="385146" cy="469900"/>
                <a:chOff x="0" y="0"/>
                <a:chExt cx="385145" cy="469899"/>
              </a:xfrm>
            </p:grpSpPr>
            <p:sp>
              <p:nvSpPr>
                <p:cNvPr id="479" name="Line"/>
                <p:cNvSpPr/>
                <p:nvPr/>
              </p:nvSpPr>
              <p:spPr>
                <a:xfrm>
                  <a:off x="0" y="362003"/>
                  <a:ext cx="385146" cy="1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80" name="Line"/>
                <p:cNvSpPr/>
                <p:nvPr/>
              </p:nvSpPr>
              <p:spPr>
                <a:xfrm flipH="1">
                  <a:off x="13755" y="0"/>
                  <a:ext cx="1" cy="469900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81" name="Line"/>
                <p:cNvSpPr/>
                <p:nvPr/>
              </p:nvSpPr>
              <p:spPr>
                <a:xfrm flipH="1">
                  <a:off x="371390" y="0"/>
                  <a:ext cx="1" cy="469900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483" name="p"/>
              <p:cNvSpPr txBox="1"/>
              <p:nvPr/>
            </p:nvSpPr>
            <p:spPr>
              <a:xfrm>
                <a:off x="34816" y="290367"/>
                <a:ext cx="269602" cy="4738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i="1" sz="2400">
                    <a:solidFill>
                      <a:srgbClr val="FF26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</p:grpSp>
        <p:grpSp>
          <p:nvGrpSpPr>
            <p:cNvPr id="490" name="Group"/>
            <p:cNvGrpSpPr/>
            <p:nvPr/>
          </p:nvGrpSpPr>
          <p:grpSpPr>
            <a:xfrm>
              <a:off x="3633205" y="914398"/>
              <a:ext cx="5212304" cy="558800"/>
              <a:chOff x="0" y="0"/>
              <a:chExt cx="5212302" cy="558799"/>
            </a:xfrm>
          </p:grpSpPr>
          <p:grpSp>
            <p:nvGrpSpPr>
              <p:cNvPr id="488" name="Group"/>
              <p:cNvGrpSpPr/>
              <p:nvPr/>
            </p:nvGrpSpPr>
            <p:grpSpPr>
              <a:xfrm rot="16200000">
                <a:off x="2510901" y="-2510902"/>
                <a:ext cx="190501" cy="5212304"/>
                <a:chOff x="0" y="0"/>
                <a:chExt cx="190499" cy="5212302"/>
              </a:xfrm>
            </p:grpSpPr>
            <p:sp>
              <p:nvSpPr>
                <p:cNvPr id="485" name="Line"/>
                <p:cNvSpPr/>
                <p:nvPr/>
              </p:nvSpPr>
              <p:spPr>
                <a:xfrm>
                  <a:off x="0" y="5106179"/>
                  <a:ext cx="190500" cy="1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86" name="Line"/>
                <p:cNvSpPr/>
                <p:nvPr/>
              </p:nvSpPr>
              <p:spPr>
                <a:xfrm flipH="1">
                  <a:off x="13" y="4750127"/>
                  <a:ext cx="1" cy="462176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87" name="Line"/>
                <p:cNvSpPr/>
                <p:nvPr/>
              </p:nvSpPr>
              <p:spPr>
                <a:xfrm flipH="1">
                  <a:off x="189692" y="0"/>
                  <a:ext cx="808" cy="5212303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489" name="a1"/>
              <p:cNvSpPr txBox="1"/>
              <p:nvPr/>
            </p:nvSpPr>
            <p:spPr>
              <a:xfrm>
                <a:off x="4788642" y="88899"/>
                <a:ext cx="37230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400">
                    <a:solidFill>
                      <a:srgbClr val="FF26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t>a</a:t>
                </a:r>
                <a:r>
                  <a:rPr baseline="-5999"/>
                  <a:t>1</a:t>
                </a:r>
              </a:p>
            </p:txBody>
          </p:sp>
        </p:grpSp>
        <p:grpSp>
          <p:nvGrpSpPr>
            <p:cNvPr id="496" name="Group"/>
            <p:cNvGrpSpPr/>
            <p:nvPr/>
          </p:nvGrpSpPr>
          <p:grpSpPr>
            <a:xfrm>
              <a:off x="3273736" y="342898"/>
              <a:ext cx="5956918" cy="1130300"/>
              <a:chOff x="0" y="0"/>
              <a:chExt cx="5956917" cy="1130299"/>
            </a:xfrm>
          </p:grpSpPr>
          <p:grpSp>
            <p:nvGrpSpPr>
              <p:cNvPr id="494" name="Group"/>
              <p:cNvGrpSpPr/>
              <p:nvPr/>
            </p:nvGrpSpPr>
            <p:grpSpPr>
              <a:xfrm rot="16200000">
                <a:off x="2597458" y="-2597459"/>
                <a:ext cx="762001" cy="5956918"/>
                <a:chOff x="0" y="0"/>
                <a:chExt cx="762000" cy="5956917"/>
              </a:xfrm>
            </p:grpSpPr>
            <p:sp>
              <p:nvSpPr>
                <p:cNvPr id="491" name="Line"/>
                <p:cNvSpPr/>
                <p:nvPr/>
              </p:nvSpPr>
              <p:spPr>
                <a:xfrm>
                  <a:off x="0" y="5850792"/>
                  <a:ext cx="762001" cy="1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92" name="Line"/>
                <p:cNvSpPr/>
                <p:nvPr/>
              </p:nvSpPr>
              <p:spPr>
                <a:xfrm flipH="1">
                  <a:off x="53" y="5494741"/>
                  <a:ext cx="1" cy="462175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93" name="Line"/>
                <p:cNvSpPr/>
                <p:nvPr/>
              </p:nvSpPr>
              <p:spPr>
                <a:xfrm>
                  <a:off x="749300" y="0"/>
                  <a:ext cx="9473" cy="5956918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495" name="a2"/>
              <p:cNvSpPr txBox="1"/>
              <p:nvPr/>
            </p:nvSpPr>
            <p:spPr>
              <a:xfrm>
                <a:off x="5546094" y="660399"/>
                <a:ext cx="372309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400">
                    <a:solidFill>
                      <a:srgbClr val="FF26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t>a</a:t>
                </a:r>
                <a:r>
                  <a:rPr baseline="-5999"/>
                  <a:t>2</a:t>
                </a:r>
              </a:p>
            </p:txBody>
          </p:sp>
        </p:grpSp>
        <p:grpSp>
          <p:nvGrpSpPr>
            <p:cNvPr id="502" name="Group"/>
            <p:cNvGrpSpPr/>
            <p:nvPr/>
          </p:nvGrpSpPr>
          <p:grpSpPr>
            <a:xfrm>
              <a:off x="2541960" y="-1"/>
              <a:ext cx="7086678" cy="1473199"/>
              <a:chOff x="0" y="0"/>
              <a:chExt cx="7086677" cy="1473197"/>
            </a:xfrm>
          </p:grpSpPr>
          <p:grpSp>
            <p:nvGrpSpPr>
              <p:cNvPr id="500" name="Group"/>
              <p:cNvGrpSpPr/>
              <p:nvPr/>
            </p:nvGrpSpPr>
            <p:grpSpPr>
              <a:xfrm rot="16200000">
                <a:off x="2971632" y="-2971632"/>
                <a:ext cx="1104900" cy="7048163"/>
                <a:chOff x="0" y="0"/>
                <a:chExt cx="1104899" cy="7048162"/>
              </a:xfrm>
            </p:grpSpPr>
            <p:sp>
              <p:nvSpPr>
                <p:cNvPr id="497" name="Line"/>
                <p:cNvSpPr/>
                <p:nvPr/>
              </p:nvSpPr>
              <p:spPr>
                <a:xfrm>
                  <a:off x="0" y="6942039"/>
                  <a:ext cx="1104900" cy="1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98" name="Line"/>
                <p:cNvSpPr/>
                <p:nvPr/>
              </p:nvSpPr>
              <p:spPr>
                <a:xfrm flipH="1">
                  <a:off x="76" y="6585988"/>
                  <a:ext cx="1" cy="462175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499" name="Line"/>
                <p:cNvSpPr/>
                <p:nvPr/>
              </p:nvSpPr>
              <p:spPr>
                <a:xfrm>
                  <a:off x="1092201" y="0"/>
                  <a:ext cx="8021" cy="7048163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501" name="a3"/>
              <p:cNvSpPr txBox="1"/>
              <p:nvPr/>
            </p:nvSpPr>
            <p:spPr>
              <a:xfrm>
                <a:off x="6714370" y="1003297"/>
                <a:ext cx="37230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400">
                    <a:solidFill>
                      <a:srgbClr val="FF26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t>a</a:t>
                </a:r>
                <a:r>
                  <a:rPr baseline="-5999"/>
                  <a:t>3</a:t>
                </a:r>
              </a:p>
            </p:txBody>
          </p:sp>
        </p:grpSp>
        <p:graphicFrame>
          <p:nvGraphicFramePr>
            <p:cNvPr id="503" name="Table 1"/>
            <p:cNvGraphicFramePr/>
            <p:nvPr/>
          </p:nvGraphicFramePr>
          <p:xfrm>
            <a:off x="0" y="2235197"/>
            <a:ext cx="7390633" cy="1752601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0" rtl="0">
                  <a:tableStyleId>{4C3C2611-4C71-4FC5-86AE-919BDF0F9419}</a:tableStyleId>
                </a:tblPr>
                <a:tblGrid>
                  <a:gridCol w="2255841"/>
                  <a:gridCol w="1021878"/>
                  <a:gridCol w="1021878"/>
                  <a:gridCol w="1021878"/>
                  <a:gridCol w="1021878"/>
                  <a:gridCol w="1021878"/>
                </a:tblGrid>
                <a:tr h="465674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sz="2400">
                            <a:latin typeface="Times Roman"/>
                            <a:ea typeface="Times Roman"/>
                            <a:cs typeface="Times Roman"/>
                            <a:sym typeface="Times Roman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i="1"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p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i="1"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a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i="1" sz="2400">
                            <a:latin typeface="Times Roman"/>
                            <a:ea typeface="Times Roman"/>
                            <a:cs typeface="Times Roman"/>
                            <a:sym typeface="Times Roman"/>
                          </a:defRPr>
                        </a:pPr>
                        <a:r>
                          <a:t>a</a:t>
                        </a:r>
                        <a:r>
                          <a:rPr baseline="-5999"/>
                          <a:t>1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i="1" sz="2400">
                            <a:latin typeface="Times Roman"/>
                            <a:ea typeface="Times Roman"/>
                            <a:cs typeface="Times Roman"/>
                            <a:sym typeface="Times Roman"/>
                          </a:defRPr>
                        </a:pPr>
                        <a:r>
                          <a:t>a</a:t>
                        </a:r>
                        <a:r>
                          <a:rPr baseline="-5999"/>
                          <a:t>2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i="1" sz="2400">
                            <a:latin typeface="Times Roman"/>
                            <a:ea typeface="Times Roman"/>
                            <a:cs typeface="Times Roman"/>
                            <a:sym typeface="Times Roman"/>
                          </a:defRPr>
                        </a:pPr>
                        <a:r>
                          <a:t>a</a:t>
                        </a:r>
                        <a:r>
                          <a:rPr baseline="-5999"/>
                          <a:t>3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</a:tr>
                <a:tr h="630762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Bahr etAl 1988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~.13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~.06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~.13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~.35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~.45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</a:tr>
                <a:tr h="630762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BB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929292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~.15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~.02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~.08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~.33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914400" algn="l"/>
                          </a:tabLst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Times Roman"/>
                            <a:ea typeface="Times Roman"/>
                            <a:cs typeface="Times Roman"/>
                            <a:sym typeface="Times Roman"/>
                          </a:rPr>
                          <a:t>~.48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FFFFFF"/>
                        </a:solidFill>
                        <a:miter lim="400000"/>
                      </a:lnL>
                      <a:lnR w="25400">
                        <a:solidFill>
                          <a:srgbClr val="FFFFFF"/>
                        </a:solidFill>
                        <a:miter lim="400000"/>
                      </a:lnR>
                      <a:lnT w="25400">
                        <a:solidFill>
                          <a:srgbClr val="FFFFFF"/>
                        </a:solidFill>
                        <a:miter lim="400000"/>
                      </a:lnT>
                      <a:lnB w="25400">
                        <a:solidFill>
                          <a:srgbClr val="FFFFFF"/>
                        </a:solidFill>
                        <a:miter lim="400000"/>
                      </a:lnB>
                      <a:noFill/>
                    </a:tcPr>
                  </a:tc>
                </a:tr>
              </a:tbl>
            </a:graphicData>
          </a:graphic>
        </p:graphicFrame>
      </p:grpSp>
      <p:pic>
        <p:nvPicPr>
          <p:cNvPr id="505" name="Screenshot 2023-02-25 at 19.27.25.png" descr="Screenshot 2023-02-25 at 19.27.25.png"/>
          <p:cNvPicPr>
            <a:picLocks noChangeAspect="1"/>
          </p:cNvPicPr>
          <p:nvPr/>
        </p:nvPicPr>
        <p:blipFill>
          <a:blip r:embed="rId6">
            <a:extLst/>
          </a:blip>
          <a:srcRect l="18979" t="9384" r="18973" b="24618"/>
          <a:stretch>
            <a:fillRect/>
          </a:stretch>
        </p:blipFill>
        <p:spPr>
          <a:xfrm>
            <a:off x="12393554" y="9172219"/>
            <a:ext cx="488559" cy="494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91" fill="norm" stroke="1" extrusionOk="0">
                <a:moveTo>
                  <a:pt x="10785" y="0"/>
                </a:moveTo>
                <a:cubicBezTo>
                  <a:pt x="9627" y="0"/>
                  <a:pt x="8472" y="186"/>
                  <a:pt x="7366" y="554"/>
                </a:cubicBezTo>
                <a:cubicBezTo>
                  <a:pt x="4267" y="1586"/>
                  <a:pt x="2225" y="3377"/>
                  <a:pt x="755" y="6359"/>
                </a:cubicBezTo>
                <a:cubicBezTo>
                  <a:pt x="104" y="7679"/>
                  <a:pt x="9" y="8237"/>
                  <a:pt x="1" y="10518"/>
                </a:cubicBezTo>
                <a:cubicBezTo>
                  <a:pt x="-11" y="13543"/>
                  <a:pt x="490" y="15214"/>
                  <a:pt x="2017" y="17293"/>
                </a:cubicBezTo>
                <a:cubicBezTo>
                  <a:pt x="3222" y="18934"/>
                  <a:pt x="4995" y="20178"/>
                  <a:pt x="7225" y="20966"/>
                </a:cubicBezTo>
                <a:cubicBezTo>
                  <a:pt x="8350" y="21364"/>
                  <a:pt x="9533" y="21580"/>
                  <a:pt x="10715" y="21590"/>
                </a:cubicBezTo>
                <a:cubicBezTo>
                  <a:pt x="11897" y="21600"/>
                  <a:pt x="13084" y="21414"/>
                  <a:pt x="14222" y="21036"/>
                </a:cubicBezTo>
                <a:cubicBezTo>
                  <a:pt x="17406" y="19976"/>
                  <a:pt x="19231" y="18343"/>
                  <a:pt x="20728" y="15231"/>
                </a:cubicBezTo>
                <a:cubicBezTo>
                  <a:pt x="21509" y="13608"/>
                  <a:pt x="21589" y="13167"/>
                  <a:pt x="21587" y="10795"/>
                </a:cubicBezTo>
                <a:cubicBezTo>
                  <a:pt x="21585" y="8430"/>
                  <a:pt x="21505" y="7978"/>
                  <a:pt x="20728" y="6359"/>
                </a:cubicBezTo>
                <a:cubicBezTo>
                  <a:pt x="19235" y="3249"/>
                  <a:pt x="17407" y="1615"/>
                  <a:pt x="14222" y="554"/>
                </a:cubicBezTo>
                <a:cubicBezTo>
                  <a:pt x="13115" y="186"/>
                  <a:pt x="11943" y="0"/>
                  <a:pt x="10785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7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4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8"/>
                  </p:tgtEl>
                </p:cond>
              </p:nextCondLst>
            </p:seq>
          </p:childTnLst>
        </p:cTn>
      </p:par>
    </p:tnLst>
    <p:bldLst>
      <p:bldP build="whole" bldLvl="1" animBg="1" rev="0" advAuto="0" spid="50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lide Number"/>
          <p:cNvSpPr/>
          <p:nvPr>
            <p:ph type="sldNum" sz="quarter" idx="4294967295"/>
          </p:nvPr>
        </p:nvSpPr>
        <p:spPr>
          <a:xfrm>
            <a:off x="6151581" y="9159943"/>
            <a:ext cx="478639" cy="49530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08" name="courtesy B. Bourdin…"/>
          <p:cNvSpPr txBox="1"/>
          <p:nvPr/>
        </p:nvSpPr>
        <p:spPr>
          <a:xfrm>
            <a:off x="11139052" y="1469733"/>
            <a:ext cx="1797750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15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courtesy B. Bourdin</a:t>
            </a:r>
          </a:p>
          <a:p>
            <a:pPr>
              <a:defRPr i="1" sz="15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2018</a:t>
            </a:r>
          </a:p>
        </p:txBody>
      </p:sp>
      <p:pic>
        <p:nvPicPr>
          <p:cNvPr id="509" name="Screenshot 2023-02-25 at 19.27.25.png" descr="Screenshot 2023-02-25 at 19.27.25.png"/>
          <p:cNvPicPr>
            <a:picLocks noChangeAspect="1"/>
          </p:cNvPicPr>
          <p:nvPr/>
        </p:nvPicPr>
        <p:blipFill>
          <a:blip r:embed="rId2">
            <a:extLst/>
          </a:blip>
          <a:srcRect l="18979" t="9384" r="18973" b="24618"/>
          <a:stretch>
            <a:fillRect/>
          </a:stretch>
        </p:blipFill>
        <p:spPr>
          <a:xfrm>
            <a:off x="12393554" y="9172219"/>
            <a:ext cx="488559" cy="494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91" fill="norm" stroke="1" extrusionOk="0">
                <a:moveTo>
                  <a:pt x="10785" y="0"/>
                </a:moveTo>
                <a:cubicBezTo>
                  <a:pt x="9627" y="0"/>
                  <a:pt x="8472" y="186"/>
                  <a:pt x="7366" y="554"/>
                </a:cubicBezTo>
                <a:cubicBezTo>
                  <a:pt x="4267" y="1586"/>
                  <a:pt x="2225" y="3377"/>
                  <a:pt x="755" y="6359"/>
                </a:cubicBezTo>
                <a:cubicBezTo>
                  <a:pt x="104" y="7679"/>
                  <a:pt x="9" y="8237"/>
                  <a:pt x="1" y="10518"/>
                </a:cubicBezTo>
                <a:cubicBezTo>
                  <a:pt x="-11" y="13543"/>
                  <a:pt x="490" y="15214"/>
                  <a:pt x="2017" y="17293"/>
                </a:cubicBezTo>
                <a:cubicBezTo>
                  <a:pt x="3222" y="18934"/>
                  <a:pt x="4995" y="20178"/>
                  <a:pt x="7225" y="20966"/>
                </a:cubicBezTo>
                <a:cubicBezTo>
                  <a:pt x="8350" y="21364"/>
                  <a:pt x="9533" y="21580"/>
                  <a:pt x="10715" y="21590"/>
                </a:cubicBezTo>
                <a:cubicBezTo>
                  <a:pt x="11897" y="21600"/>
                  <a:pt x="13084" y="21414"/>
                  <a:pt x="14222" y="21036"/>
                </a:cubicBezTo>
                <a:cubicBezTo>
                  <a:pt x="17406" y="19976"/>
                  <a:pt x="19231" y="18343"/>
                  <a:pt x="20728" y="15231"/>
                </a:cubicBezTo>
                <a:cubicBezTo>
                  <a:pt x="21509" y="13608"/>
                  <a:pt x="21589" y="13167"/>
                  <a:pt x="21587" y="10795"/>
                </a:cubicBezTo>
                <a:cubicBezTo>
                  <a:pt x="21585" y="8430"/>
                  <a:pt x="21505" y="7978"/>
                  <a:pt x="20728" y="6359"/>
                </a:cubicBezTo>
                <a:cubicBezTo>
                  <a:pt x="19235" y="3249"/>
                  <a:pt x="17407" y="1615"/>
                  <a:pt x="14222" y="554"/>
                </a:cubicBezTo>
                <a:cubicBezTo>
                  <a:pt x="13115" y="186"/>
                  <a:pt x="11943" y="0"/>
                  <a:pt x="1078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0" name="40 M-elements…"/>
          <p:cNvSpPr txBox="1"/>
          <p:nvPr/>
        </p:nvSpPr>
        <p:spPr>
          <a:xfrm>
            <a:off x="11117907" y="3924283"/>
            <a:ext cx="184004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1500">
                <a:solidFill>
                  <a:schemeClr val="accent1"/>
                </a:solidFill>
              </a:defRPr>
            </a:pPr>
            <a:r>
              <a:t>40 M-elements</a:t>
            </a:r>
          </a:p>
          <a:p>
            <a:pPr>
              <a:defRPr i="1" sz="1500">
                <a:solidFill>
                  <a:schemeClr val="accent1"/>
                </a:solidFill>
              </a:defRPr>
            </a:pPr>
            <a:r>
              <a:t>4 K-processors</a:t>
            </a:r>
          </a:p>
          <a:p>
            <a:pPr>
              <a:defRPr i="1" sz="1500">
                <a:solidFill>
                  <a:schemeClr val="accent1"/>
                </a:solidFill>
              </a:defRPr>
            </a:pPr>
            <a:r>
              <a:t>4 hours CPU</a:t>
            </a:r>
          </a:p>
          <a:p>
            <a:pPr>
              <a:defRPr i="1" sz="1500">
                <a:solidFill>
                  <a:schemeClr val="accent1"/>
                </a:solidFill>
              </a:defRPr>
            </a:pPr>
            <a:r>
              <a:t>4 hours visualisation</a:t>
            </a:r>
          </a:p>
        </p:txBody>
      </p:sp>
      <p:pic>
        <p:nvPicPr>
          <p:cNvPr id="511" name="128061-transient-b-1024.mov" descr="128061-transient-b-1024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907542" y="3859666"/>
            <a:ext cx="5946606" cy="5946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1282061-transient-top-b-1024.mov" descr="1282061-transient-top-b-1024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17180" y="234493"/>
            <a:ext cx="5290041" cy="5290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66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66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511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51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1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512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5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sticité à la Von Mises"/>
          <p:cNvSpPr txBox="1"/>
          <p:nvPr/>
        </p:nvSpPr>
        <p:spPr>
          <a:xfrm>
            <a:off x="4183400" y="177799"/>
            <a:ext cx="34696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Plasticité à la Von Mises</a:t>
            </a:r>
          </a:p>
        </p:txBody>
      </p:sp>
      <p:sp>
        <p:nvSpPr>
          <p:cNvPr id="515" name="Le cadre parfait, ou pas"/>
          <p:cNvSpPr txBox="1"/>
          <p:nvPr/>
        </p:nvSpPr>
        <p:spPr>
          <a:xfrm>
            <a:off x="4213555" y="3384550"/>
            <a:ext cx="3409290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Le cadre parfait, ou pas</a:t>
            </a:r>
          </a:p>
        </p:txBody>
      </p:sp>
      <p:pic>
        <p:nvPicPr>
          <p:cNvPr id="516" name="Screenshot 2023-02-25 at 19.27.25.png" descr="Screenshot 2023-02-25 at 19.2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quare"/>
          <p:cNvSpPr/>
          <p:nvPr/>
        </p:nvSpPr>
        <p:spPr>
          <a:xfrm>
            <a:off x="6728650" y="4075106"/>
            <a:ext cx="1270001" cy="12700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18" name="l’équivalent solide de Navier-Stokes"/>
          <p:cNvSpPr txBox="1"/>
          <p:nvPr/>
        </p:nvSpPr>
        <p:spPr>
          <a:xfrm>
            <a:off x="3211844" y="6138124"/>
            <a:ext cx="5747644" cy="53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8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l’équivalent solide de Navier-Stokes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Le modèle (version scalaire) est bon"/>
          <p:cNvSpPr txBox="1"/>
          <p:nvPr/>
        </p:nvSpPr>
        <p:spPr>
          <a:xfrm>
            <a:off x="3369564" y="372605"/>
            <a:ext cx="5097273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Le modèle (version scalaire) est bon</a:t>
            </a:r>
          </a:p>
        </p:txBody>
      </p:sp>
      <p:sp>
        <p:nvSpPr>
          <p:cNvPr id="521" name="Comme avant on introduit"/>
          <p:cNvSpPr txBox="1"/>
          <p:nvPr/>
        </p:nvSpPr>
        <p:spPr>
          <a:xfrm>
            <a:off x="4183519" y="3467276"/>
            <a:ext cx="34693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Comme avant on introduit</a:t>
            </a:r>
          </a:p>
        </p:txBody>
      </p:sp>
      <p:sp>
        <p:nvSpPr>
          <p:cNvPr id="522" name="C’est une fonction convexe de"/>
          <p:cNvSpPr txBox="1"/>
          <p:nvPr/>
        </p:nvSpPr>
        <p:spPr>
          <a:xfrm>
            <a:off x="3440365" y="4636276"/>
            <a:ext cx="415725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C’est une fonction convexe de </a:t>
            </a:r>
          </a:p>
        </p:txBody>
      </p:sp>
      <p:pic>
        <p:nvPicPr>
          <p:cNvPr id="5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543" y="4773215"/>
            <a:ext cx="433518" cy="207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1197" y="5122095"/>
            <a:ext cx="2540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-Problème formellement équivalent à:"/>
          <p:cNvSpPr txBox="1"/>
          <p:nvPr/>
        </p:nvSpPr>
        <p:spPr>
          <a:xfrm>
            <a:off x="3273850" y="5387232"/>
            <a:ext cx="49839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-Problème formellement équivalent à:</a:t>
            </a:r>
          </a:p>
        </p:txBody>
      </p:sp>
      <p:sp>
        <p:nvSpPr>
          <p:cNvPr id="526" name="La stab. globale est la seule"/>
          <p:cNvSpPr txBox="1"/>
          <p:nvPr/>
        </p:nvSpPr>
        <p:spPr>
          <a:xfrm>
            <a:off x="4026516" y="7928939"/>
            <a:ext cx="37833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stab. globale est la seule</a:t>
            </a:r>
          </a:p>
        </p:txBody>
      </p:sp>
      <p:sp>
        <p:nvSpPr>
          <p:cNvPr id="527" name="à condition de réecrire les choses proprement et de relaxer la C.L."/>
          <p:cNvSpPr txBox="1"/>
          <p:nvPr/>
        </p:nvSpPr>
        <p:spPr>
          <a:xfrm>
            <a:off x="1178356" y="8785642"/>
            <a:ext cx="9174888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à condition de réecrire les choses proprement et de relaxer la C.L.</a:t>
            </a:r>
          </a:p>
        </p:txBody>
      </p:sp>
      <p:pic>
        <p:nvPicPr>
          <p:cNvPr id="5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0351" y="3943581"/>
            <a:ext cx="6095692" cy="66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2967" y="9386838"/>
            <a:ext cx="6925666" cy="30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Screenshot 2023-02-24 at 12.31.00.png" descr="Screenshot 2023-02-24 at 12.31.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5491" y="6068334"/>
            <a:ext cx="8864601" cy="18288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</p:pic>
      <p:pic>
        <p:nvPicPr>
          <p:cNvPr id="531" name="Screenshot 2023-02-25 at 19.27.25.png" descr="Screenshot 2023-02-25 at 19.27.2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02679" y="1086774"/>
            <a:ext cx="6031042" cy="2215952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Line"/>
          <p:cNvSpPr/>
          <p:nvPr/>
        </p:nvSpPr>
        <p:spPr>
          <a:xfrm>
            <a:off x="4699000" y="3452245"/>
            <a:ext cx="24384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20254" y="8401792"/>
            <a:ext cx="9640881" cy="348455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Rectangle"/>
          <p:cNvSpPr/>
          <p:nvPr/>
        </p:nvSpPr>
        <p:spPr>
          <a:xfrm>
            <a:off x="3797621" y="9337646"/>
            <a:ext cx="1767785" cy="348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36" name="remplacé par"/>
          <p:cNvSpPr txBox="1"/>
          <p:nvPr/>
        </p:nvSpPr>
        <p:spPr>
          <a:xfrm>
            <a:off x="3750545" y="9283273"/>
            <a:ext cx="186193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remplacé par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as d’unicité pour des C.L. mixtes"/>
          <p:cNvSpPr txBox="1"/>
          <p:nvPr/>
        </p:nvSpPr>
        <p:spPr>
          <a:xfrm>
            <a:off x="3392373" y="139174"/>
            <a:ext cx="4797655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Pas d’unicité pour des C.L. mixtes</a:t>
            </a:r>
          </a:p>
        </p:txBody>
      </p:sp>
      <p:pic>
        <p:nvPicPr>
          <p:cNvPr id="5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2063" y="7491176"/>
            <a:ext cx="582972" cy="37551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est unique, mais pas u(t)"/>
          <p:cNvSpPr txBox="1"/>
          <p:nvPr/>
        </p:nvSpPr>
        <p:spPr>
          <a:xfrm>
            <a:off x="5509573" y="7450332"/>
            <a:ext cx="350704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est unique, mais pas u(t)  </a:t>
            </a:r>
          </a:p>
        </p:txBody>
      </p:sp>
      <p:sp>
        <p:nvSpPr>
          <p:cNvPr id="541" name="Text"/>
          <p:cNvSpPr txBox="1"/>
          <p:nvPr/>
        </p:nvSpPr>
        <p:spPr>
          <a:xfrm>
            <a:off x="9031571" y="5324667"/>
            <a:ext cx="2767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</a:t>
            </a:r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853" y="8496279"/>
            <a:ext cx="419101" cy="22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Screenshot 2023-02-25 at 19.27.25.png" descr="Screenshot 2023-02-25 at 19.27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092" y="672814"/>
            <a:ext cx="5263757" cy="5250581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Equation"/>
          <p:cNvSpPr txBox="1"/>
          <p:nvPr/>
        </p:nvSpPr>
        <p:spPr>
          <a:xfrm>
            <a:off x="1291519" y="6288027"/>
            <a:ext cx="10848635" cy="375514"/>
          </a:xfrm>
          <a:prstGeom prst="rect">
            <a:avLst/>
          </a:prstGeom>
          <a:ln w="12700">
            <a:solidFill>
              <a:srgbClr val="000000">
                <a:alpha val="74885"/>
              </a:srgbClr>
            </a:solidFill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inf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,1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e>
                  </m:ra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sup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1,0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e>
                  </m:rad>
                  <m:sSup>
                    <m:e>
                      <m:r>
                        <m:rPr>
                          <m:scr m:val="script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⌊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2,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inf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,1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1,1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e>
                  </m:rad>
                </m:oMath>
              </m:oMathPara>
            </a14:m>
            <a:endParaRPr sz="2400"/>
          </a:p>
        </p:txBody>
      </p:sp>
      <p:sp>
        <p:nvSpPr>
          <p:cNvPr id="546" name="Line"/>
          <p:cNvSpPr/>
          <p:nvPr/>
        </p:nvSpPr>
        <p:spPr>
          <a:xfrm>
            <a:off x="5353544" y="3469110"/>
            <a:ext cx="1984849" cy="1876498"/>
          </a:xfrm>
          <a:prstGeom prst="line">
            <a:avLst/>
          </a:prstGeom>
          <a:ln w="25400">
            <a:solidFill>
              <a:schemeClr val="accent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47" name="Région de non-unicité"/>
          <p:cNvSpPr txBox="1"/>
          <p:nvPr/>
        </p:nvSpPr>
        <p:spPr>
          <a:xfrm>
            <a:off x="5250989" y="2891742"/>
            <a:ext cx="1949163" cy="81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4E7A27"/>
                </a:solidFill>
              </a:defRPr>
            </a:lvl1pPr>
          </a:lstStyle>
          <a:p>
            <a:pPr/>
            <a:r>
              <a:t>Région de non-unicité </a:t>
            </a:r>
          </a:p>
        </p:txBody>
      </p:sp>
      <p:sp>
        <p:nvSpPr>
          <p:cNvPr id="548" name="de solutions avec des parties Cantor si on le désire:"/>
          <p:cNvSpPr txBox="1"/>
          <p:nvPr/>
        </p:nvSpPr>
        <p:spPr>
          <a:xfrm>
            <a:off x="3344991" y="8378010"/>
            <a:ext cx="704612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 solutions avec des parties Cantor si on le désire:  </a:t>
            </a:r>
          </a:p>
        </p:txBody>
      </p:sp>
      <p:sp>
        <p:nvSpPr>
          <p:cNvPr id="549" name="Text"/>
          <p:cNvSpPr txBox="1"/>
          <p:nvPr/>
        </p:nvSpPr>
        <p:spPr>
          <a:xfrm>
            <a:off x="6185427" y="4648199"/>
            <a:ext cx="633946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550" name="Equation"/>
          <p:cNvSpPr txBox="1"/>
          <p:nvPr/>
        </p:nvSpPr>
        <p:spPr>
          <a:xfrm>
            <a:off x="1974432" y="9106425"/>
            <a:ext cx="9482808" cy="35986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ad>
                    <m:radPr>
                      <m:ctrlPr>
                        <a:rPr xmlns:a="http://schemas.openxmlformats.org/drawingml/2006/main"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e>
                  </m:rad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nor/>
                    </m:rPr>
                    <a:rPr xmlns:a="http://schemas.openxmlformats.org/drawingml/2006/main" sz="2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with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↗</m:t>
                  </m:r>
                  <m:r>
                    <m:rPr>
                      <m:nor/>
                    </m:rP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and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≡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0</m:t>
                  </m:r>
                  <m:r>
                    <m:rPr>
                      <m:nor/>
                    </m:rP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on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0,1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r>
                        <a:rPr xmlns:a="http://schemas.openxmlformats.org/drawingml/2006/main" sz="23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e>
                    <m:sup>
                      <m:r>
                        <a:rPr xmlns:a="http://schemas.openxmlformats.org/drawingml/2006/main" sz="23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p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300" i="1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)</m:t>
                  </m:r>
                  <m:rad>
                    <m:radPr>
                      <m:ctrlPr>
                        <a:rPr xmlns:a="http://schemas.openxmlformats.org/drawingml/2006/main" sz="23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23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e>
                  </m:rad>
                </m:oMath>
              </m:oMathPara>
            </a14:m>
            <a:endParaRPr sz="2300"/>
          </a:p>
        </p:txBody>
      </p:sp>
      <p:sp>
        <p:nvSpPr>
          <p:cNvPr id="551" name="Line"/>
          <p:cNvSpPr/>
          <p:nvPr/>
        </p:nvSpPr>
        <p:spPr>
          <a:xfrm>
            <a:off x="7206192" y="8842897"/>
            <a:ext cx="628815" cy="20254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En conclusion"/>
          <p:cNvSpPr txBox="1"/>
          <p:nvPr/>
        </p:nvSpPr>
        <p:spPr>
          <a:xfrm>
            <a:off x="5167769" y="-11934"/>
            <a:ext cx="211050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 conclusion</a:t>
            </a:r>
          </a:p>
        </p:txBody>
      </p:sp>
      <p:sp>
        <p:nvSpPr>
          <p:cNvPr id="554" name="On a besoin d’une notion de stabilité pour avoir des évolutions réalistes…"/>
          <p:cNvSpPr txBox="1"/>
          <p:nvPr/>
        </p:nvSpPr>
        <p:spPr>
          <a:xfrm>
            <a:off x="1586280" y="336834"/>
            <a:ext cx="983224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On a besoin d’une notion de stabilité pour avoir des évolutions réalistes</a:t>
            </a:r>
          </a:p>
          <a:p>
            <a:pPr>
              <a:defRPr sz="2400"/>
            </a:pPr>
            <a:r>
              <a:t>Cette notion doit être structurelle et non locale </a:t>
            </a:r>
          </a:p>
          <a:p>
            <a:pPr>
              <a:defRPr sz="2400"/>
            </a:pPr>
            <a:r>
              <a:t>La métastabilité est trop difficile et inopérante</a:t>
            </a:r>
          </a:p>
        </p:txBody>
      </p:sp>
      <p:sp>
        <p:nvSpPr>
          <p:cNvPr id="555" name="Le role de l’énergie cinétique?…"/>
          <p:cNvSpPr txBox="1"/>
          <p:nvPr/>
        </p:nvSpPr>
        <p:spPr>
          <a:xfrm>
            <a:off x="4111702" y="4144740"/>
            <a:ext cx="444489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Le role de l’énergie cinétique?</a:t>
            </a:r>
          </a:p>
          <a:p>
            <a:pPr>
              <a:defRPr sz="2400"/>
            </a:pPr>
            <a:r>
              <a:t>Est-ce un remède à l’instabilité?</a:t>
            </a:r>
          </a:p>
          <a:p>
            <a:pPr>
              <a:defRPr sz="2400"/>
            </a:pPr>
            <a:r>
              <a:t>Même le modèle n’est pas clair</a:t>
            </a:r>
          </a:p>
        </p:txBody>
      </p:sp>
      <p:sp>
        <p:nvSpPr>
          <p:cNvPr id="556" name="Questions"/>
          <p:cNvSpPr txBox="1"/>
          <p:nvPr/>
        </p:nvSpPr>
        <p:spPr>
          <a:xfrm>
            <a:off x="5451739" y="3678912"/>
            <a:ext cx="154256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Questions</a:t>
            </a:r>
          </a:p>
        </p:txBody>
      </p:sp>
      <p:sp>
        <p:nvSpPr>
          <p:cNvPr id="557" name="Les gens  — après 1990"/>
          <p:cNvSpPr txBox="1"/>
          <p:nvPr/>
        </p:nvSpPr>
        <p:spPr>
          <a:xfrm>
            <a:off x="4509759" y="6636829"/>
            <a:ext cx="342652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 gens  — après 1990</a:t>
            </a:r>
          </a:p>
        </p:txBody>
      </p:sp>
      <p:sp>
        <p:nvSpPr>
          <p:cNvPr id="558" name="Plasticity : Babadjian, Dal Maso, Demyanov, De Simone, Giacomini, Marigo, Mora, Solombrino, Stefanelli……"/>
          <p:cNvSpPr txBox="1"/>
          <p:nvPr/>
        </p:nvSpPr>
        <p:spPr>
          <a:xfrm>
            <a:off x="379883" y="7175404"/>
            <a:ext cx="12493751" cy="2387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11200" dist="0" dir="0">
              <a:srgbClr val="000000">
                <a:alpha val="5877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Plasticity </a:t>
            </a:r>
            <a:r>
              <a:t>: Babadjian, Dal Maso, Demyanov, De Simone, Giacomini, Marigo, Mora, Solombrino, Stefanelli…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Fracture </a:t>
            </a:r>
            <a:r>
              <a:t>: Babadjian, Bourdin, Chambolle, Conti, Dal Maso, Del Piero, Foccardi,  Friedrich, Giacomini, Knees, Iurlano, Kumar, Larsen, Lazzaroni, Lopez-Pamies, Marigo, Negri, Ponsiglione, Toader, Truskinovsky, Zanini…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Damage </a:t>
            </a:r>
            <a:r>
              <a:t>: Allaire, Babadjian,  Garroni, Iurlano, Jouve, Larsen, Marigo, Van Goethem, Rindler…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Rate Independence </a:t>
            </a:r>
            <a:r>
              <a:t>:  Effendiev,  Knees, Mielke, Levitas, Rossi, Rubicek, Savaré, Stefanelli,Theil, …. 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sz="1500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Thermodynamics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and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Ilyushin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: Halphen, Marigo, Mielke, Quoc Son, Silhavy, </a:t>
            </a:r>
            <a:r>
              <a:t>… </a:t>
            </a:r>
          </a:p>
        </p:txBody>
      </p:sp>
      <p:pic>
        <p:nvPicPr>
          <p:cNvPr id="559" name="Screenshot 2023-02-25 at 19.27.25.png" descr="Screenshot 2023-02-25 at 19.2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unknown.jpg" descr="unknown.jpg"/>
          <p:cNvPicPr>
            <a:picLocks noChangeAspect="1"/>
          </p:cNvPicPr>
          <p:nvPr/>
        </p:nvPicPr>
        <p:blipFill>
          <a:blip r:embed="rId3">
            <a:alphaModFix amt="37125"/>
            <a:extLst/>
          </a:blip>
          <a:stretch>
            <a:fillRect/>
          </a:stretch>
        </p:blipFill>
        <p:spPr>
          <a:xfrm rot="13708733">
            <a:off x="-87683" y="1838775"/>
            <a:ext cx="10704325" cy="8239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NematNasser-Exp3.pdf" descr="NematNasser-Exp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352" y="1040345"/>
            <a:ext cx="4720672" cy="3021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necking_1.jpg" descr="necking_1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1614"/>
          <a:stretch>
            <a:fillRect/>
          </a:stretch>
        </p:blipFill>
        <p:spPr>
          <a:xfrm>
            <a:off x="1089025" y="4784328"/>
            <a:ext cx="4791669" cy="317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big-brown-mold-spots-on-light-concrete-surface-old-damaged-hard-material-wet-weather-wood-color-fungus-mould-large-texture-1024x682.jpg" descr="big-brown-mold-spots-on-light-concrete-surface-old-damaged-hard-material-wet-weather-wood-color-fungus-mould-large-texture-1024x682.jp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938357" y="1069641"/>
            <a:ext cx="4537121" cy="3021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14-10-15 at 11.49.31 AM.png" descr="Screen Shot 2014-10-15 at 11.49.3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8357" y="4814502"/>
            <a:ext cx="4537076" cy="3336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creenshot 2023-02-25 at 19.27.25.png" descr="Screenshot 2023-02-25 at 19.27.2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Elasticité: l’absence de défauts"/>
          <p:cNvSpPr txBox="1"/>
          <p:nvPr/>
        </p:nvSpPr>
        <p:spPr>
          <a:xfrm>
            <a:off x="4172263" y="25399"/>
            <a:ext cx="444873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Elasticité: l’absence de défauts</a:t>
            </a:r>
          </a:p>
        </p:txBody>
      </p:sp>
      <p:sp>
        <p:nvSpPr>
          <p:cNvPr id="185" name="Rectangle"/>
          <p:cNvSpPr/>
          <p:nvPr/>
        </p:nvSpPr>
        <p:spPr>
          <a:xfrm>
            <a:off x="2402488" y="622300"/>
            <a:ext cx="731144" cy="1270000"/>
          </a:xfrm>
          <a:prstGeom prst="rect">
            <a:avLst/>
          </a:prstGeom>
          <a:solidFill>
            <a:srgbClr val="000000">
              <a:alpha val="32645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6" name="Line"/>
          <p:cNvSpPr/>
          <p:nvPr/>
        </p:nvSpPr>
        <p:spPr>
          <a:xfrm>
            <a:off x="2996396" y="1257300"/>
            <a:ext cx="680046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7" name="barre de longueur l  encastrée à gauche et libre à droite"/>
          <p:cNvSpPr txBox="1"/>
          <p:nvPr/>
        </p:nvSpPr>
        <p:spPr>
          <a:xfrm>
            <a:off x="3641377" y="1317164"/>
            <a:ext cx="551050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barre de longueur l  encastrée à gauche et libre à droite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2303" y="2510470"/>
            <a:ext cx="1004244" cy="68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0116" y="2507329"/>
            <a:ext cx="1004244" cy="690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8957" y="5771420"/>
            <a:ext cx="966805" cy="63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05929" y="3474301"/>
            <a:ext cx="1292862" cy="690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88917" y="4927403"/>
            <a:ext cx="2015425" cy="377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creenshot 2023-02-25 at 19.27.25.png" descr="Screenshot 2023-02-25 at 19.27.2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+ une CL dépendant du temps en           :"/>
          <p:cNvSpPr txBox="1"/>
          <p:nvPr/>
        </p:nvSpPr>
        <p:spPr>
          <a:xfrm>
            <a:off x="4092893" y="7408937"/>
            <a:ext cx="561629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 une CL dépendant du temps en           : 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14186" y="7516862"/>
            <a:ext cx="724049" cy="24135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déplacement         traction"/>
          <p:cNvSpPr txBox="1"/>
          <p:nvPr/>
        </p:nvSpPr>
        <p:spPr>
          <a:xfrm>
            <a:off x="5256986" y="8013820"/>
            <a:ext cx="362125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déplacement         traction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37343" y="8559800"/>
            <a:ext cx="4214599" cy="33178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Line"/>
          <p:cNvSpPr/>
          <p:nvPr/>
        </p:nvSpPr>
        <p:spPr>
          <a:xfrm flipV="1">
            <a:off x="7252019" y="8016994"/>
            <a:ext cx="235286" cy="91162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9" name="pas de poids"/>
          <p:cNvSpPr txBox="1"/>
          <p:nvPr/>
        </p:nvSpPr>
        <p:spPr>
          <a:xfrm>
            <a:off x="9363834" y="2687726"/>
            <a:ext cx="123634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pas de poids</a:t>
            </a:r>
          </a:p>
        </p:txBody>
      </p:sp>
      <p:sp>
        <p:nvSpPr>
          <p:cNvPr id="200" name="A chaque temps on résoud"/>
          <p:cNvSpPr txBox="1"/>
          <p:nvPr/>
        </p:nvSpPr>
        <p:spPr>
          <a:xfrm>
            <a:off x="4670158" y="9079471"/>
            <a:ext cx="366448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chaque temps on résoud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Endommagement 1d"/>
          <p:cNvSpPr txBox="1"/>
          <p:nvPr/>
        </p:nvSpPr>
        <p:spPr>
          <a:xfrm>
            <a:off x="4263127" y="-515"/>
            <a:ext cx="29870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Endommagement 1d</a:t>
            </a:r>
          </a:p>
        </p:txBody>
      </p:sp>
      <p:sp>
        <p:nvSpPr>
          <p:cNvPr id="203" name="bare de longueur l  encastrée en"/>
          <p:cNvSpPr txBox="1"/>
          <p:nvPr/>
        </p:nvSpPr>
        <p:spPr>
          <a:xfrm>
            <a:off x="1623828" y="688731"/>
            <a:ext cx="46436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bare de longueur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t>  encastrée en 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284314" y="1556679"/>
            <a:ext cx="543286" cy="29320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paramètre d’endommagement"/>
          <p:cNvSpPr txBox="1"/>
          <p:nvPr/>
        </p:nvSpPr>
        <p:spPr>
          <a:xfrm>
            <a:off x="3102617" y="1474724"/>
            <a:ext cx="40856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paramètre d’endommagement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045" y="749448"/>
            <a:ext cx="2732530" cy="36631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module d’ Young"/>
          <p:cNvSpPr txBox="1"/>
          <p:nvPr/>
        </p:nvSpPr>
        <p:spPr>
          <a:xfrm>
            <a:off x="8994180" y="1562532"/>
            <a:ext cx="23923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module d’ Young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82498" y="1556679"/>
            <a:ext cx="951214" cy="29329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loi de Hooke"/>
          <p:cNvSpPr txBox="1"/>
          <p:nvPr/>
        </p:nvSpPr>
        <p:spPr>
          <a:xfrm>
            <a:off x="329571" y="2489199"/>
            <a:ext cx="175385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loi de Hooke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63457" y="2551906"/>
            <a:ext cx="1425790" cy="33178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quasi-statique"/>
          <p:cNvSpPr txBox="1"/>
          <p:nvPr/>
        </p:nvSpPr>
        <p:spPr>
          <a:xfrm>
            <a:off x="6243096" y="2500255"/>
            <a:ext cx="204595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quasi-statique 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51649" y="2466501"/>
            <a:ext cx="933201" cy="63627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Il manque un truc:  par exemple un seuil"/>
          <p:cNvSpPr txBox="1"/>
          <p:nvPr/>
        </p:nvSpPr>
        <p:spPr>
          <a:xfrm>
            <a:off x="3192983" y="4358562"/>
            <a:ext cx="5628234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Il manque un truc:  par exemple un seuil</a:t>
            </a:r>
          </a:p>
        </p:txBody>
      </p:sp>
      <p:sp>
        <p:nvSpPr>
          <p:cNvPr id="214" name="Pas assez"/>
          <p:cNvSpPr txBox="1"/>
          <p:nvPr/>
        </p:nvSpPr>
        <p:spPr>
          <a:xfrm>
            <a:off x="4841472" y="6131173"/>
            <a:ext cx="1528675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Pas assez</a:t>
            </a:r>
          </a:p>
        </p:txBody>
      </p:sp>
      <p:sp>
        <p:nvSpPr>
          <p:cNvPr id="215" name="pour pouvoir dire plus"/>
          <p:cNvSpPr txBox="1"/>
          <p:nvPr/>
        </p:nvSpPr>
        <p:spPr>
          <a:xfrm>
            <a:off x="4383495" y="6777551"/>
            <a:ext cx="248314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/>
            <a:r>
              <a:t>pour pouvoir dire plus</a:t>
            </a:r>
          </a:p>
        </p:txBody>
      </p:sp>
      <p:sp>
        <p:nvSpPr>
          <p:cNvPr id="216" name="2ème principe…"/>
          <p:cNvSpPr txBox="1"/>
          <p:nvPr/>
        </p:nvSpPr>
        <p:spPr>
          <a:xfrm>
            <a:off x="334150" y="6545710"/>
            <a:ext cx="1963192" cy="889001"/>
          </a:xfrm>
          <a:prstGeom prst="rect">
            <a:avLst/>
          </a:prstGeom>
          <a:ln w="25400">
            <a:solidFill>
              <a:srgbClr val="A6AAA9">
                <a:alpha val="59803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00"/>
            </a:pPr>
            <a:r>
              <a:t>2ème principe</a:t>
            </a:r>
          </a:p>
          <a:p>
            <a:pPr>
              <a:defRPr sz="1700"/>
            </a:pPr>
            <a:r>
              <a:t>ou</a:t>
            </a:r>
          </a:p>
          <a:p>
            <a:pPr>
              <a:defRPr sz="1700"/>
            </a:pPr>
            <a:r>
              <a:t>principe  d’Ilyushin</a:t>
            </a:r>
          </a:p>
        </p:txBody>
      </p:sp>
      <p:sp>
        <p:nvSpPr>
          <p:cNvPr id="228" name="Connection Line"/>
          <p:cNvSpPr/>
          <p:nvPr/>
        </p:nvSpPr>
        <p:spPr>
          <a:xfrm>
            <a:off x="2544480" y="6889533"/>
            <a:ext cx="2198622" cy="624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86" fill="norm" stroke="1" extrusionOk="0">
                <a:moveTo>
                  <a:pt x="21600" y="4388"/>
                </a:moveTo>
                <a:cubicBezTo>
                  <a:pt x="13861" y="21600"/>
                  <a:pt x="6661" y="20137"/>
                  <a:pt x="0" y="0"/>
                </a:cubicBezTo>
              </a:path>
            </a:pathLst>
          </a:custGeom>
          <a:ln w="25400">
            <a:solidFill>
              <a:srgbClr val="000000">
                <a:alpha val="49597"/>
              </a:srgb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86460" y="7465615"/>
            <a:ext cx="419587" cy="69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72200" y="8196412"/>
            <a:ext cx="3068470" cy="100798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indépendant de d"/>
          <p:cNvSpPr txBox="1"/>
          <p:nvPr/>
        </p:nvSpPr>
        <p:spPr>
          <a:xfrm>
            <a:off x="7819225" y="8271277"/>
            <a:ext cx="1818693" cy="342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/>
            </a:pPr>
            <a:r>
              <a:t>indépendant de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t> </a:t>
            </a:r>
          </a:p>
        </p:txBody>
      </p:sp>
      <p:sp>
        <p:nvSpPr>
          <p:cNvPr id="221" name="Line"/>
          <p:cNvSpPr/>
          <p:nvPr/>
        </p:nvSpPr>
        <p:spPr>
          <a:xfrm flipH="1">
            <a:off x="6986247" y="8442728"/>
            <a:ext cx="787401" cy="1"/>
          </a:xfrm>
          <a:prstGeom prst="line">
            <a:avLst/>
          </a:prstGeom>
          <a:ln w="25400">
            <a:solidFill>
              <a:srgbClr val="000000">
                <a:alpha val="5409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2" name="densité d’énergie élastique"/>
          <p:cNvSpPr txBox="1"/>
          <p:nvPr/>
        </p:nvSpPr>
        <p:spPr>
          <a:xfrm>
            <a:off x="2477993" y="3388518"/>
            <a:ext cx="365309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densité d’énergie élastique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13459" y="3445668"/>
            <a:ext cx="1705233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24856" y="9293392"/>
            <a:ext cx="763159" cy="36631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(le seuil)"/>
          <p:cNvSpPr txBox="1"/>
          <p:nvPr/>
        </p:nvSpPr>
        <p:spPr>
          <a:xfrm>
            <a:off x="10825768" y="8252228"/>
            <a:ext cx="9779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(le seuil)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33846" y="5022775"/>
            <a:ext cx="4645656" cy="406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Screenshot 2023-02-25 at 19.27.25.png" descr="Screenshot 2023-02-25 at 19.27.25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ésumons"/>
          <p:cNvSpPr txBox="1"/>
          <p:nvPr/>
        </p:nvSpPr>
        <p:spPr>
          <a:xfrm>
            <a:off x="5158409" y="140795"/>
            <a:ext cx="149418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Résumons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alphaModFix amt="62159"/>
            <a:extLst/>
          </a:blip>
          <a:stretch>
            <a:fillRect/>
          </a:stretch>
        </p:blipFill>
        <p:spPr>
          <a:xfrm>
            <a:off x="10504974" y="1759942"/>
            <a:ext cx="199052" cy="273577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(S)"/>
          <p:cNvSpPr txBox="1"/>
          <p:nvPr/>
        </p:nvSpPr>
        <p:spPr>
          <a:xfrm>
            <a:off x="2412303" y="2350492"/>
            <a:ext cx="64949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(S)</a:t>
            </a:r>
          </a:p>
        </p:txBody>
      </p:sp>
      <p:sp>
        <p:nvSpPr>
          <p:cNvPr id="233" name="Gradient flow"/>
          <p:cNvSpPr txBox="1"/>
          <p:nvPr/>
        </p:nvSpPr>
        <p:spPr>
          <a:xfrm>
            <a:off x="11339697" y="1757030"/>
            <a:ext cx="102047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Gradient flow</a:t>
            </a:r>
          </a:p>
        </p:txBody>
      </p:sp>
      <p:sp>
        <p:nvSpPr>
          <p:cNvPr id="234" name="=equil.+seuil."/>
          <p:cNvSpPr txBox="1"/>
          <p:nvPr/>
        </p:nvSpPr>
        <p:spPr>
          <a:xfrm>
            <a:off x="10723391" y="6946899"/>
            <a:ext cx="18958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=equil.+seuil.</a:t>
            </a:r>
          </a:p>
        </p:txBody>
      </p:sp>
      <p:sp>
        <p:nvSpPr>
          <p:cNvPr id="235" name="ineq. var."/>
          <p:cNvSpPr txBox="1"/>
          <p:nvPr/>
        </p:nvSpPr>
        <p:spPr>
          <a:xfrm>
            <a:off x="5367269" y="5937530"/>
            <a:ext cx="1382066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ineq. var.</a:t>
            </a:r>
          </a:p>
        </p:txBody>
      </p:sp>
      <p:sp>
        <p:nvSpPr>
          <p:cNvPr id="236" name="conservation de l’énergie"/>
          <p:cNvSpPr txBox="1"/>
          <p:nvPr/>
        </p:nvSpPr>
        <p:spPr>
          <a:xfrm>
            <a:off x="4005144" y="8208604"/>
            <a:ext cx="3578454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conservation de l’énergie</a:t>
            </a:r>
          </a:p>
        </p:txBody>
      </p:sp>
      <p:sp>
        <p:nvSpPr>
          <p:cNvPr id="237" name="= dernière égalité"/>
          <p:cNvSpPr txBox="1"/>
          <p:nvPr/>
        </p:nvSpPr>
        <p:spPr>
          <a:xfrm>
            <a:off x="9742105" y="8891585"/>
            <a:ext cx="243357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 dernière égalité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0372" y="796391"/>
            <a:ext cx="3610256" cy="314992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4407" y="7946821"/>
            <a:ext cx="1150029" cy="40204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irrev."/>
          <p:cNvSpPr txBox="1"/>
          <p:nvPr/>
        </p:nvSpPr>
        <p:spPr>
          <a:xfrm>
            <a:off x="10057353" y="7905274"/>
            <a:ext cx="873659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irrev. </a:t>
            </a:r>
          </a:p>
        </p:txBody>
      </p:sp>
      <p:pic>
        <p:nvPicPr>
          <p:cNvPr id="241" name="Screenshot 2023-02-25 at 19.27.25.png" descr="Screenshot 2023-02-25 at 19.27.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2780" y="5046103"/>
            <a:ext cx="3305439" cy="588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376" y="6701449"/>
            <a:ext cx="7797927" cy="108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4349" y="8850948"/>
            <a:ext cx="8136508" cy="825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- Si"/>
          <p:cNvSpPr txBox="1"/>
          <p:nvPr/>
        </p:nvSpPr>
        <p:spPr>
          <a:xfrm>
            <a:off x="885006" y="2951773"/>
            <a:ext cx="61729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- Si 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592" y="3014996"/>
            <a:ext cx="1009260" cy="33075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est convexe, alors"/>
          <p:cNvSpPr txBox="1"/>
          <p:nvPr/>
        </p:nvSpPr>
        <p:spPr>
          <a:xfrm>
            <a:off x="2749761" y="2904037"/>
            <a:ext cx="24846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est convexe, alors</a:t>
            </a:r>
          </a:p>
        </p:txBody>
      </p:sp>
      <p:sp>
        <p:nvSpPr>
          <p:cNvPr id="249" name="ineq. var."/>
          <p:cNvSpPr txBox="1"/>
          <p:nvPr/>
        </p:nvSpPr>
        <p:spPr>
          <a:xfrm>
            <a:off x="2733296" y="3786999"/>
            <a:ext cx="13566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ineq. var.</a:t>
            </a:r>
          </a:p>
        </p:txBody>
      </p:sp>
      <p:sp>
        <p:nvSpPr>
          <p:cNvPr id="250" name="min. global de"/>
          <p:cNvSpPr txBox="1"/>
          <p:nvPr/>
        </p:nvSpPr>
        <p:spPr>
          <a:xfrm>
            <a:off x="7414807" y="3515688"/>
            <a:ext cx="1980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min. global de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3273" y="3578911"/>
            <a:ext cx="1177470" cy="330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4804" y="3946638"/>
            <a:ext cx="444501" cy="27127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(ex:plasticité)"/>
          <p:cNvSpPr txBox="1"/>
          <p:nvPr/>
        </p:nvSpPr>
        <p:spPr>
          <a:xfrm>
            <a:off x="10727789" y="3786237"/>
            <a:ext cx="140991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(ex:plasticité)</a:t>
            </a:r>
          </a:p>
        </p:txBody>
      </p:sp>
      <p:sp>
        <p:nvSpPr>
          <p:cNvPr id="254" name="Ici cela veut dire"/>
          <p:cNvSpPr txBox="1"/>
          <p:nvPr/>
        </p:nvSpPr>
        <p:spPr>
          <a:xfrm>
            <a:off x="3221727" y="4622597"/>
            <a:ext cx="179999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Ici cela veut dire</a:t>
            </a:r>
          </a:p>
        </p:txBody>
      </p:sp>
      <p:sp>
        <p:nvSpPr>
          <p:cNvPr id="255" name="concavité de"/>
          <p:cNvSpPr txBox="1"/>
          <p:nvPr/>
        </p:nvSpPr>
        <p:spPr>
          <a:xfrm>
            <a:off x="5299970" y="4639638"/>
            <a:ext cx="14358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concavité de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1529" y="4732325"/>
            <a:ext cx="762409" cy="27127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-Sinon problème"/>
          <p:cNvSpPr txBox="1"/>
          <p:nvPr/>
        </p:nvSpPr>
        <p:spPr>
          <a:xfrm>
            <a:off x="1001391" y="5198960"/>
            <a:ext cx="22676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-Sinon problème</a:t>
            </a:r>
          </a:p>
        </p:txBody>
      </p:sp>
      <p:sp>
        <p:nvSpPr>
          <p:cNvPr id="258" name="1. pas d’existence pour le cas de la traction quand"/>
          <p:cNvSpPr txBox="1"/>
          <p:nvPr/>
        </p:nvSpPr>
        <p:spPr>
          <a:xfrm>
            <a:off x="270619" y="6105599"/>
            <a:ext cx="67543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1. pas d’existence pour le cas de la traction quand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53736" y="6598222"/>
            <a:ext cx="2715786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2. multiplicité des  solutions pour des longues…"/>
          <p:cNvSpPr txBox="1"/>
          <p:nvPr/>
        </p:nvSpPr>
        <p:spPr>
          <a:xfrm>
            <a:off x="6643060" y="5503821"/>
            <a:ext cx="616924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2. multiplicité des  solutions pour des longues </a:t>
            </a:r>
          </a:p>
          <a:p>
            <a:pPr/>
            <a:r>
              <a:t>barres pour le cas du déplacement</a:t>
            </a:r>
          </a:p>
        </p:txBody>
      </p:sp>
      <p:sp>
        <p:nvSpPr>
          <p:cNvPr id="261" name="Quid d’une notion de stabilité?"/>
          <p:cNvSpPr txBox="1"/>
          <p:nvPr/>
        </p:nvSpPr>
        <p:spPr>
          <a:xfrm>
            <a:off x="4186659" y="7325367"/>
            <a:ext cx="4264457" cy="4699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Quid d’une notion de stabilité?</a:t>
            </a:r>
          </a:p>
        </p:txBody>
      </p:sp>
      <p:sp>
        <p:nvSpPr>
          <p:cNvPr id="262" name="Dans un voisinage de la solution, les états accessibles ont une énergie plus grande"/>
          <p:cNvSpPr txBox="1"/>
          <p:nvPr/>
        </p:nvSpPr>
        <p:spPr>
          <a:xfrm>
            <a:off x="794216" y="8070815"/>
            <a:ext cx="11049344" cy="4826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Dans un voisinage de la solution, les états accessibles ont une énergie plus grande</a:t>
            </a:r>
          </a:p>
        </p:txBody>
      </p:sp>
      <p:sp>
        <p:nvSpPr>
          <p:cNvPr id="263" name="stabilité globale"/>
          <p:cNvSpPr txBox="1"/>
          <p:nvPr/>
        </p:nvSpPr>
        <p:spPr>
          <a:xfrm>
            <a:off x="5357063" y="2913302"/>
            <a:ext cx="2290674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stabilité globale</a:t>
            </a:r>
          </a:p>
        </p:txBody>
      </p:sp>
      <p:sp>
        <p:nvSpPr>
          <p:cNvPr id="264" name="ineq. var."/>
          <p:cNvSpPr txBox="1"/>
          <p:nvPr/>
        </p:nvSpPr>
        <p:spPr>
          <a:xfrm>
            <a:off x="2337195" y="1628035"/>
            <a:ext cx="1382066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ineq. var.</a:t>
            </a:r>
          </a:p>
        </p:txBody>
      </p:sp>
      <p:sp>
        <p:nvSpPr>
          <p:cNvPr id="265" name="Line"/>
          <p:cNvSpPr/>
          <p:nvPr/>
        </p:nvSpPr>
        <p:spPr>
          <a:xfrm>
            <a:off x="5197344" y="2505307"/>
            <a:ext cx="218932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66" name="Dès que l’endom. commence, localisation"/>
          <p:cNvSpPr txBox="1"/>
          <p:nvPr/>
        </p:nvSpPr>
        <p:spPr>
          <a:xfrm>
            <a:off x="1329205" y="8804013"/>
            <a:ext cx="558504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Dès que l’endom. commence, localisation</a:t>
            </a:r>
          </a:p>
        </p:txBody>
      </p:sp>
      <p:sp>
        <p:nvSpPr>
          <p:cNvPr id="267" name="Instable!"/>
          <p:cNvSpPr txBox="1"/>
          <p:nvPr/>
        </p:nvSpPr>
        <p:spPr>
          <a:xfrm>
            <a:off x="7228558" y="8784963"/>
            <a:ext cx="1325373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Instable!</a:t>
            </a:r>
          </a:p>
        </p:txBody>
      </p:sp>
      <p:sp>
        <p:nvSpPr>
          <p:cNvPr id="268" name="Conclusion:  mauvais modèle sans borne sur l’endom."/>
          <p:cNvSpPr txBox="1"/>
          <p:nvPr/>
        </p:nvSpPr>
        <p:spPr>
          <a:xfrm>
            <a:off x="2693437" y="9259425"/>
            <a:ext cx="719714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Conclusion:  mauvais modèle sans borne sur l’endom.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63749" y="703413"/>
            <a:ext cx="1884442" cy="362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50719" y="1710243"/>
            <a:ext cx="6698737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Screenshot 2023-02-25 at 19.27.25.png" descr="Screenshot 2023-02-25 at 19.27.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Line"/>
          <p:cNvSpPr/>
          <p:nvPr/>
        </p:nvSpPr>
        <p:spPr>
          <a:xfrm>
            <a:off x="542482" y="7230616"/>
            <a:ext cx="119198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63474" y="4053376"/>
            <a:ext cx="3673227" cy="312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72819" y="493921"/>
            <a:ext cx="8516412" cy="781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fast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2"/>
      <p:bldP build="whole" bldLvl="1" animBg="1" rev="0" advAuto="0" spid="262" grpId="1"/>
      <p:bldP build="whole" bldLvl="1" animBg="1" rev="0" advAuto="0" spid="267" grpId="3"/>
      <p:bldP build="whole" bldLvl="1" animBg="1" rev="0" advAuto="0" spid="26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dommagement brutal"/>
          <p:cNvSpPr txBox="1"/>
          <p:nvPr/>
        </p:nvSpPr>
        <p:spPr>
          <a:xfrm>
            <a:off x="4773590" y="55883"/>
            <a:ext cx="34576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Endommagement brutal</a:t>
            </a:r>
          </a:p>
        </p:txBody>
      </p:sp>
      <p:sp>
        <p:nvSpPr>
          <p:cNvPr id="277" name="Juste 2 états: sain (strong) et endommagé (weak)"/>
          <p:cNvSpPr txBox="1"/>
          <p:nvPr/>
        </p:nvSpPr>
        <p:spPr>
          <a:xfrm>
            <a:off x="3303675" y="2207615"/>
            <a:ext cx="6892850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Juste 2 états: sain (strong) et endommagé (weak)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8787" y="8548156"/>
            <a:ext cx="6461680" cy="337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En dimension&gt;1, l’allongement devient:"/>
          <p:cNvSpPr txBox="1"/>
          <p:nvPr/>
        </p:nvSpPr>
        <p:spPr>
          <a:xfrm>
            <a:off x="3916007" y="7988300"/>
            <a:ext cx="45872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 dimension&gt;1, l’allongement devient:</a:t>
            </a:r>
          </a:p>
        </p:txBody>
      </p:sp>
      <p:pic>
        <p:nvPicPr>
          <p:cNvPr id="280" name="Screenshot 2023-02-25 at 19.27.25.png" descr="Screenshot 2023-02-25 at 19.27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Le modèle"/>
          <p:cNvSpPr txBox="1"/>
          <p:nvPr/>
        </p:nvSpPr>
        <p:spPr>
          <a:xfrm>
            <a:off x="370917" y="696520"/>
            <a:ext cx="14941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modèle</a:t>
            </a:r>
          </a:p>
        </p:txBody>
      </p:sp>
      <p:sp>
        <p:nvSpPr>
          <p:cNvPr id="283" name="Line"/>
          <p:cNvSpPr/>
          <p:nvPr/>
        </p:nvSpPr>
        <p:spPr>
          <a:xfrm flipV="1">
            <a:off x="2368685" y="719646"/>
            <a:ext cx="1" cy="17314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4" name="Line"/>
          <p:cNvSpPr/>
          <p:nvPr/>
        </p:nvSpPr>
        <p:spPr>
          <a:xfrm>
            <a:off x="2402173" y="2451100"/>
            <a:ext cx="167265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5" name="contrainte"/>
          <p:cNvSpPr txBox="1"/>
          <p:nvPr/>
        </p:nvSpPr>
        <p:spPr>
          <a:xfrm>
            <a:off x="2245554" y="290294"/>
            <a:ext cx="107440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contrainte</a:t>
            </a:r>
          </a:p>
        </p:txBody>
      </p:sp>
      <p:sp>
        <p:nvSpPr>
          <p:cNvPr id="286" name="déformation"/>
          <p:cNvSpPr txBox="1"/>
          <p:nvPr/>
        </p:nvSpPr>
        <p:spPr>
          <a:xfrm>
            <a:off x="3592868" y="2426102"/>
            <a:ext cx="13379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déformation</a:t>
            </a:r>
          </a:p>
        </p:txBody>
      </p:sp>
      <p:sp>
        <p:nvSpPr>
          <p:cNvPr id="287" name="Line"/>
          <p:cNvSpPr/>
          <p:nvPr/>
        </p:nvSpPr>
        <p:spPr>
          <a:xfrm flipV="1">
            <a:off x="2410504" y="1184819"/>
            <a:ext cx="1270001" cy="1270001"/>
          </a:xfrm>
          <a:prstGeom prst="line">
            <a:avLst/>
          </a:prstGeom>
          <a:ln w="25400">
            <a:solidFill>
              <a:schemeClr val="accent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8372" y="1759793"/>
            <a:ext cx="420256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Line"/>
          <p:cNvSpPr/>
          <p:nvPr/>
        </p:nvSpPr>
        <p:spPr>
          <a:xfrm flipV="1">
            <a:off x="2403324" y="2114469"/>
            <a:ext cx="1670352" cy="343111"/>
          </a:xfrm>
          <a:prstGeom prst="line">
            <a:avLst/>
          </a:prstGeom>
          <a:ln w="12700">
            <a:solidFill>
              <a:srgbClr val="1A931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5741" y="2082800"/>
            <a:ext cx="531092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Connection Line"/>
          <p:cNvSpPr/>
          <p:nvPr/>
        </p:nvSpPr>
        <p:spPr>
          <a:xfrm>
            <a:off x="3753363" y="2194301"/>
            <a:ext cx="97533" cy="229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14" h="21600" fill="norm" stroke="1" extrusionOk="0">
                <a:moveTo>
                  <a:pt x="1839" y="21600"/>
                </a:moveTo>
                <a:cubicBezTo>
                  <a:pt x="21600" y="15692"/>
                  <a:pt x="20987" y="8492"/>
                  <a:pt x="0" y="0"/>
                </a:cubicBezTo>
              </a:path>
            </a:pathLst>
          </a:custGeom>
          <a:ln w="12700">
            <a:solidFill>
              <a:srgbClr val="1A931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14" name="Connection Line"/>
          <p:cNvSpPr/>
          <p:nvPr/>
        </p:nvSpPr>
        <p:spPr>
          <a:xfrm>
            <a:off x="2678591" y="2179736"/>
            <a:ext cx="197642" cy="26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29" h="21600" fill="norm" stroke="1" extrusionOk="0">
                <a:moveTo>
                  <a:pt x="15041" y="21600"/>
                </a:moveTo>
                <a:cubicBezTo>
                  <a:pt x="21600" y="9592"/>
                  <a:pt x="16586" y="2392"/>
                  <a:pt x="0" y="0"/>
                </a:cubicBezTo>
              </a:path>
            </a:pathLst>
          </a:custGeom>
          <a:ln w="25400">
            <a:solidFill>
              <a:schemeClr val="accent6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4628" y="555267"/>
            <a:ext cx="576649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fonction caractéristique mat. endom."/>
          <p:cNvSpPr txBox="1"/>
          <p:nvPr/>
        </p:nvSpPr>
        <p:spPr>
          <a:xfrm>
            <a:off x="6818146" y="461752"/>
            <a:ext cx="490357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fonction caractéristique mat. endom.</a:t>
            </a:r>
          </a:p>
        </p:txBody>
      </p:sp>
      <p:sp>
        <p:nvSpPr>
          <p:cNvPr id="295" name="Line"/>
          <p:cNvSpPr/>
          <p:nvPr/>
        </p:nvSpPr>
        <p:spPr>
          <a:xfrm flipV="1">
            <a:off x="11887568" y="471041"/>
            <a:ext cx="274926" cy="2749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77399" y="1028146"/>
            <a:ext cx="1148078" cy="32181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Comme avant on  introduit"/>
          <p:cNvSpPr txBox="1"/>
          <p:nvPr/>
        </p:nvSpPr>
        <p:spPr>
          <a:xfrm>
            <a:off x="4447717" y="5016499"/>
            <a:ext cx="355056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Comme avant on  introduit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48702" y="5641847"/>
            <a:ext cx="6721161" cy="36842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"/>
          <p:cNvSpPr/>
          <p:nvPr/>
        </p:nvSpPr>
        <p:spPr>
          <a:xfrm>
            <a:off x="597844" y="6694780"/>
            <a:ext cx="2645828" cy="2294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71" h="18891" fill="norm" stroke="1" extrusionOk="0">
                <a:moveTo>
                  <a:pt x="977" y="5802"/>
                </a:moveTo>
                <a:cubicBezTo>
                  <a:pt x="-2217" y="12634"/>
                  <a:pt x="2942" y="20840"/>
                  <a:pt x="8944" y="18475"/>
                </a:cubicBezTo>
                <a:cubicBezTo>
                  <a:pt x="11075" y="17635"/>
                  <a:pt x="12612" y="15289"/>
                  <a:pt x="12864" y="12491"/>
                </a:cubicBezTo>
                <a:cubicBezTo>
                  <a:pt x="19383" y="11556"/>
                  <a:pt x="18361" y="-760"/>
                  <a:pt x="11830" y="37"/>
                </a:cubicBezTo>
                <a:cubicBezTo>
                  <a:pt x="10095" y="248"/>
                  <a:pt x="8880" y="2027"/>
                  <a:pt x="7509" y="3302"/>
                </a:cubicBezTo>
                <a:cubicBezTo>
                  <a:pt x="5624" y="5057"/>
                  <a:pt x="3317" y="5940"/>
                  <a:pt x="977" y="5802"/>
                </a:cubicBezTo>
                <a:close/>
              </a:path>
            </a:pathLst>
          </a:cu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0" name="Line"/>
          <p:cNvSpPr/>
          <p:nvPr/>
        </p:nvSpPr>
        <p:spPr>
          <a:xfrm flipH="1" flipV="1">
            <a:off x="1240436" y="7026479"/>
            <a:ext cx="203363" cy="2033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1" name="Line"/>
          <p:cNvSpPr/>
          <p:nvPr/>
        </p:nvSpPr>
        <p:spPr>
          <a:xfrm flipH="1" flipV="1">
            <a:off x="1011836" y="7128079"/>
            <a:ext cx="203363" cy="2033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2" name="Line"/>
          <p:cNvSpPr/>
          <p:nvPr/>
        </p:nvSpPr>
        <p:spPr>
          <a:xfrm flipH="1" flipV="1">
            <a:off x="783236" y="7128079"/>
            <a:ext cx="203363" cy="2033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3" name="traction"/>
          <p:cNvSpPr txBox="1"/>
          <p:nvPr/>
        </p:nvSpPr>
        <p:spPr>
          <a:xfrm>
            <a:off x="162782" y="6546849"/>
            <a:ext cx="91903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/>
            <a:r>
              <a:t>traction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7120" y="6620699"/>
            <a:ext cx="437369" cy="283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02725" y="6285776"/>
            <a:ext cx="6721161" cy="80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74023" y="7584727"/>
            <a:ext cx="7082693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41117" y="8180547"/>
            <a:ext cx="5401057" cy="78099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reformulation:"/>
          <p:cNvSpPr txBox="1"/>
          <p:nvPr/>
        </p:nvSpPr>
        <p:spPr>
          <a:xfrm>
            <a:off x="2974347" y="8091142"/>
            <a:ext cx="2002943" cy="4953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reformulation: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6484" y="8167342"/>
            <a:ext cx="3048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84778" y="2041289"/>
            <a:ext cx="9438131" cy="1802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Screenshot 2023-02-25 at 19.27.25.png" descr="Screenshot 2023-02-25 at 19.27.25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44109" y="9101900"/>
            <a:ext cx="7874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Rectangle"/>
          <p:cNvSpPr/>
          <p:nvPr/>
        </p:nvSpPr>
        <p:spPr>
          <a:xfrm>
            <a:off x="5296980" y="7422804"/>
            <a:ext cx="7390259" cy="16728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