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68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28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3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 2d labile aether arising…"/>
          <p:cNvSpPr txBox="1"/>
          <p:nvPr>
            <p:ph type="ctrTitle"/>
          </p:nvPr>
        </p:nvSpPr>
        <p:spPr>
          <a:xfrm>
            <a:off x="850900" y="1015107"/>
            <a:ext cx="10464800" cy="3887093"/>
          </a:xfrm>
          <a:prstGeom prst="rect">
            <a:avLst/>
          </a:prstGeom>
        </p:spPr>
        <p:txBody>
          <a:bodyPr/>
          <a:lstStyle/>
          <a:p>
            <a:pPr defTabSz="531622">
              <a:defRPr sz="7280"/>
            </a:pPr>
            <a:r>
              <a:t>A 2d labile aether arising</a:t>
            </a:r>
          </a:p>
          <a:p>
            <a:pPr defTabSz="531622">
              <a:defRPr sz="7280"/>
            </a:pPr>
            <a:r>
              <a:t>out of </a:t>
            </a:r>
          </a:p>
          <a:p>
            <a:pPr defTabSz="531622">
              <a:defRPr sz="7280"/>
            </a:pPr>
            <a:r>
              <a:t>homogenization</a:t>
            </a:r>
          </a:p>
        </p:txBody>
      </p:sp>
      <p:sp>
        <p:nvSpPr>
          <p:cNvPr id="120" name="Gilles Francfort  ( Université Paris-Nord)  joint work with Marc Briane (INSA Rennes) to appear in Comm. Math Phys."/>
          <p:cNvSpPr txBox="1"/>
          <p:nvPr>
            <p:ph type="subTitle" sz="quarter" idx="1"/>
          </p:nvPr>
        </p:nvSpPr>
        <p:spPr>
          <a:xfrm>
            <a:off x="1270000" y="5364658"/>
            <a:ext cx="9907617" cy="1591123"/>
          </a:xfrm>
          <a:prstGeom prst="rect">
            <a:avLst/>
          </a:prstGeom>
          <a:effectLst>
            <a:reflection blurRad="0" stA="29822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>
              <a:defRPr sz="1000"/>
            </a:pPr>
            <a:r>
              <a:t>Gilles Francfort  ( Université Paris-Nord)  joint work with Marc Briane (INSA Rennes) to appear in Comm. Math Phys.</a:t>
            </a:r>
          </a:p>
          <a:p>
            <a:pPr>
              <a:defRPr sz="1100">
                <a:latin typeface="DIN Condensed"/>
                <a:ea typeface="DIN Condensed"/>
                <a:cs typeface="DIN Condensed"/>
                <a:sym typeface="DIN Condensed"/>
              </a:defRPr>
            </a:pPr>
          </a:p>
          <a:p>
            <a:pPr>
              <a:defRPr sz="1100">
                <a:latin typeface="DIN Condensed"/>
                <a:ea typeface="DIN Condensed"/>
                <a:cs typeface="DIN Condensed"/>
                <a:sym typeface="DIN Condensed"/>
              </a:defRPr>
            </a:pPr>
          </a:p>
          <a:p>
            <a:pPr>
              <a:defRPr sz="1100">
                <a:latin typeface="DIN Condensed"/>
                <a:ea typeface="DIN Condensed"/>
                <a:cs typeface="DIN Condensed"/>
                <a:sym typeface="DIN Condensed"/>
              </a:defRPr>
            </a:pPr>
          </a:p>
        </p:txBody>
      </p:sp>
      <p:sp>
        <p:nvSpPr>
          <p:cNvPr id="121" name="B a l t i m o r e  J . M . M .  —  J a n u a r y  2 0 1 9"/>
          <p:cNvSpPr txBox="1"/>
          <p:nvPr/>
        </p:nvSpPr>
        <p:spPr>
          <a:xfrm>
            <a:off x="2776039" y="9263190"/>
            <a:ext cx="661452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B a l t i m o r e  J . M . M .  —  J a n u a r y  2 0 1 9</a:t>
            </a:r>
          </a:p>
        </p:txBody>
      </p:sp>
      <p:sp>
        <p:nvSpPr>
          <p:cNvPr id="122" name="Will explicit title at end of talk"/>
          <p:cNvSpPr txBox="1"/>
          <p:nvPr/>
        </p:nvSpPr>
        <p:spPr>
          <a:xfrm>
            <a:off x="4599776" y="6285785"/>
            <a:ext cx="355286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Will explicit title at end of talk</a:t>
            </a:r>
          </a:p>
        </p:txBody>
      </p:sp>
      <p:sp>
        <p:nvSpPr>
          <p:cNvPr id="123" name="linear 2nd order elliptic eqn. in 2d"/>
          <p:cNvSpPr txBox="1"/>
          <p:nvPr/>
        </p:nvSpPr>
        <p:spPr>
          <a:xfrm>
            <a:off x="4313207" y="6707866"/>
            <a:ext cx="4126003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linear 2nd order elliptic eqn. in 2d</a:t>
            </a:r>
          </a:p>
        </p:txBody>
      </p:sp>
      <p:sp>
        <p:nvSpPr>
          <p:cNvPr id="124" name="periodic hom. - no fancy stochastics"/>
          <p:cNvSpPr txBox="1"/>
          <p:nvPr/>
        </p:nvSpPr>
        <p:spPr>
          <a:xfrm>
            <a:off x="4281112" y="7155346"/>
            <a:ext cx="444257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periodic hom. - no fancy stochastics</a:t>
            </a:r>
          </a:p>
        </p:txBody>
      </p:sp>
      <p:sp>
        <p:nvSpPr>
          <p:cNvPr id="125" name="Dirichlet b.c.’s"/>
          <p:cNvSpPr txBox="1"/>
          <p:nvPr/>
        </p:nvSpPr>
        <p:spPr>
          <a:xfrm>
            <a:off x="5324419" y="7602827"/>
            <a:ext cx="179877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Dirichlet b.c.’s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o what?"/>
          <p:cNvSpPr/>
          <p:nvPr/>
        </p:nvSpPr>
        <p:spPr>
          <a:xfrm>
            <a:off x="5374233" y="82550"/>
            <a:ext cx="1494334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So what?</a:t>
            </a:r>
          </a:p>
        </p:txBody>
      </p:sp>
      <p:sp>
        <p:nvSpPr>
          <p:cNvPr id="322" name="Gamma-convergence for"/>
          <p:cNvSpPr txBox="1"/>
          <p:nvPr/>
        </p:nvSpPr>
        <p:spPr>
          <a:xfrm>
            <a:off x="2466339" y="1866632"/>
            <a:ext cx="37668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Gamma-convergence for </a:t>
            </a:r>
          </a:p>
        </p:txBody>
      </p:sp>
      <p:pic>
        <p:nvPicPr>
          <p:cNvPr id="323" name="H^1_0.pdf" descr="H^1_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0262" y="1911498"/>
            <a:ext cx="411576" cy="392868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useless unless"/>
          <p:cNvSpPr txBox="1"/>
          <p:nvPr/>
        </p:nvSpPr>
        <p:spPr>
          <a:xfrm>
            <a:off x="6890384" y="1866632"/>
            <a:ext cx="22847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useless unless </a:t>
            </a:r>
          </a:p>
        </p:txBody>
      </p:sp>
      <p:pic>
        <p:nvPicPr>
          <p:cNvPr id="325" name="H^1_0.pdf" descr="H^1_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462" y="2826166"/>
            <a:ext cx="411576" cy="3928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bounds on        almost min. can be had"/>
          <p:cNvSpPr txBox="1"/>
          <p:nvPr/>
        </p:nvSpPr>
        <p:spPr>
          <a:xfrm>
            <a:off x="3088004" y="2781300"/>
            <a:ext cx="567309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bounds on        almost min. can be had</a:t>
            </a:r>
          </a:p>
        </p:txBody>
      </p:sp>
      <p:sp>
        <p:nvSpPr>
          <p:cNvPr id="327" name="However, even with"/>
          <p:cNvSpPr txBox="1"/>
          <p:nvPr/>
        </p:nvSpPr>
        <p:spPr>
          <a:xfrm>
            <a:off x="4693761" y="3740834"/>
            <a:ext cx="285527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However, even with</a:t>
            </a:r>
          </a:p>
        </p:txBody>
      </p:sp>
      <p:pic>
        <p:nvPicPr>
          <p:cNvPr id="328" name="mathbb_L^varepsi.pdf" descr="mathbb_L^varepsi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3415" y="4406552"/>
            <a:ext cx="4695970" cy="373659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counterexample of Le Dret (Proc. Roy. Soc. Edin. A 87)"/>
          <p:cNvSpPr txBox="1"/>
          <p:nvPr/>
        </p:nvSpPr>
        <p:spPr>
          <a:xfrm>
            <a:off x="2990246" y="5099734"/>
            <a:ext cx="58686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counterexample of </a:t>
            </a:r>
            <a:r>
              <a: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Le Dret (Proc. Roy. Soc. Edin. A 87)</a:t>
            </a:r>
          </a:p>
        </p:txBody>
      </p:sp>
      <p:sp>
        <p:nvSpPr>
          <p:cNvPr id="330" name="Idea!"/>
          <p:cNvSpPr txBox="1"/>
          <p:nvPr/>
        </p:nvSpPr>
        <p:spPr>
          <a:xfrm>
            <a:off x="5407977" y="6203950"/>
            <a:ext cx="85534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Idea!</a:t>
            </a:r>
          </a:p>
        </p:txBody>
      </p:sp>
      <p:sp>
        <p:nvSpPr>
          <p:cNvPr id="331" name="Add"/>
          <p:cNvSpPr txBox="1"/>
          <p:nvPr/>
        </p:nvSpPr>
        <p:spPr>
          <a:xfrm>
            <a:off x="2342356" y="7092950"/>
            <a:ext cx="89058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Add  </a:t>
            </a:r>
          </a:p>
        </p:txBody>
      </p:sp>
      <p:pic>
        <p:nvPicPr>
          <p:cNvPr id="332" name="int_Omega_v^2_dx.pdf" descr="int_Omega_v^2_dx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13585" y="7058162"/>
            <a:ext cx="2082946" cy="717364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o"/>
          <p:cNvSpPr txBox="1"/>
          <p:nvPr/>
        </p:nvSpPr>
        <p:spPr>
          <a:xfrm>
            <a:off x="4757102" y="7092950"/>
            <a:ext cx="37909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</a:t>
            </a:r>
          </a:p>
        </p:txBody>
      </p:sp>
      <p:sp>
        <p:nvSpPr>
          <p:cNvPr id="334" name="Line"/>
          <p:cNvSpPr/>
          <p:nvPr/>
        </p:nvSpPr>
        <p:spPr>
          <a:xfrm>
            <a:off x="5877172" y="7477804"/>
            <a:ext cx="85534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5" name="new"/>
          <p:cNvSpPr txBox="1"/>
          <p:nvPr/>
        </p:nvSpPr>
        <p:spPr>
          <a:xfrm>
            <a:off x="7176452" y="7236504"/>
            <a:ext cx="69659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new</a:t>
            </a:r>
          </a:p>
        </p:txBody>
      </p:sp>
      <p:pic>
        <p:nvPicPr>
          <p:cNvPr id="336" name="J^varepsilon.pdf" descr="J^varepsilon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90911" y="7347728"/>
            <a:ext cx="315899" cy="260152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and look at Gamma-lim. of"/>
          <p:cNvSpPr txBox="1"/>
          <p:nvPr/>
        </p:nvSpPr>
        <p:spPr>
          <a:xfrm>
            <a:off x="2142148" y="8147138"/>
            <a:ext cx="41195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 look at Gamma-lim. of   </a:t>
            </a:r>
          </a:p>
        </p:txBody>
      </p:sp>
      <p:pic>
        <p:nvPicPr>
          <p:cNvPr id="338" name="J^varepsilon.pdf" descr="J^varepsilon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03823" y="8258362"/>
            <a:ext cx="315899" cy="260153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in     -weak topology"/>
          <p:cNvSpPr txBox="1"/>
          <p:nvPr/>
        </p:nvSpPr>
        <p:spPr>
          <a:xfrm>
            <a:off x="6862484" y="8147138"/>
            <a:ext cx="297275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    -weak topology</a:t>
            </a:r>
          </a:p>
        </p:txBody>
      </p:sp>
      <p:pic>
        <p:nvPicPr>
          <p:cNvPr id="340" name="L^2.pdf" descr="L^2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71398" y="8251833"/>
            <a:ext cx="315900" cy="27321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7/10"/>
          <p:cNvSpPr txBox="1"/>
          <p:nvPr/>
        </p:nvSpPr>
        <p:spPr>
          <a:xfrm>
            <a:off x="-24893" y="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7/10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8/10"/>
          <p:cNvSpPr txBox="1"/>
          <p:nvPr/>
        </p:nvSpPr>
        <p:spPr>
          <a:xfrm>
            <a:off x="507" y="1270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8/10</a:t>
            </a:r>
          </a:p>
        </p:txBody>
      </p:sp>
      <p:sp>
        <p:nvSpPr>
          <p:cNvPr id="344" name="Weaker Gamma-limit"/>
          <p:cNvSpPr/>
          <p:nvPr/>
        </p:nvSpPr>
        <p:spPr>
          <a:xfrm>
            <a:off x="4546599" y="82550"/>
            <a:ext cx="3149601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Weaker Gamma-limit</a:t>
            </a:r>
          </a:p>
        </p:txBody>
      </p:sp>
      <p:sp>
        <p:nvSpPr>
          <p:cNvPr id="345" name="Thm:"/>
          <p:cNvSpPr txBox="1"/>
          <p:nvPr/>
        </p:nvSpPr>
        <p:spPr>
          <a:xfrm>
            <a:off x="880688" y="851989"/>
            <a:ext cx="89022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Thm:</a:t>
            </a:r>
          </a:p>
        </p:txBody>
      </p:sp>
      <p:sp>
        <p:nvSpPr>
          <p:cNvPr id="346" name="(Briane-F. 19)"/>
          <p:cNvSpPr txBox="1"/>
          <p:nvPr/>
        </p:nvSpPr>
        <p:spPr>
          <a:xfrm>
            <a:off x="1906615" y="928189"/>
            <a:ext cx="125425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(Briane-F. 19)</a:t>
            </a:r>
          </a:p>
        </p:txBody>
      </p:sp>
      <p:sp>
        <p:nvSpPr>
          <p:cNvPr id="347" name="Shape"/>
          <p:cNvSpPr/>
          <p:nvPr/>
        </p:nvSpPr>
        <p:spPr>
          <a:xfrm>
            <a:off x="11962885" y="4471986"/>
            <a:ext cx="295864" cy="35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8" name="Line"/>
          <p:cNvSpPr/>
          <p:nvPr/>
        </p:nvSpPr>
        <p:spPr>
          <a:xfrm flipV="1">
            <a:off x="713232" y="984167"/>
            <a:ext cx="1" cy="4093129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49" name="Omega_quad_C^1.pdf" descr="Omega_quad_C^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7436" y="907447"/>
            <a:ext cx="820103" cy="267955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+ Gutierrez laminate. Then,"/>
          <p:cNvSpPr txBox="1"/>
          <p:nvPr/>
        </p:nvSpPr>
        <p:spPr>
          <a:xfrm>
            <a:off x="4322501" y="851989"/>
            <a:ext cx="397097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Gutierrez laminate. Then,</a:t>
            </a:r>
          </a:p>
        </p:txBody>
      </p:sp>
      <p:pic>
        <p:nvPicPr>
          <p:cNvPr id="351" name="J^varepsilon(v)_.pdf" descr="J^varepsilon(v)_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9261" y="1596029"/>
            <a:ext cx="6815613" cy="1025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X_=_left_(u_1,u_.pdf" descr="X_=_left_(u_1,u_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24472" y="3042083"/>
            <a:ext cx="8152731" cy="693342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with"/>
          <p:cNvSpPr txBox="1"/>
          <p:nvPr/>
        </p:nvSpPr>
        <p:spPr>
          <a:xfrm>
            <a:off x="1345320" y="3147454"/>
            <a:ext cx="6788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with</a:t>
            </a:r>
          </a:p>
        </p:txBody>
      </p:sp>
      <p:sp>
        <p:nvSpPr>
          <p:cNvPr id="378" name="Connection Line"/>
          <p:cNvSpPr/>
          <p:nvPr/>
        </p:nvSpPr>
        <p:spPr>
          <a:xfrm>
            <a:off x="1728258" y="4013696"/>
            <a:ext cx="1280584" cy="1280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9" h="20419" fill="norm" stroke="1" extrusionOk="0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55" name="Line"/>
          <p:cNvSpPr/>
          <p:nvPr/>
        </p:nvSpPr>
        <p:spPr>
          <a:xfrm flipH="1" flipV="1">
            <a:off x="1438768" y="3983309"/>
            <a:ext cx="483878" cy="3958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56" name="nu_qquad_partial.pdf" descr="nu_qquad_partial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3227" y="4156052"/>
            <a:ext cx="1301493" cy="267955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In that case"/>
          <p:cNvSpPr txBox="1"/>
          <p:nvPr/>
        </p:nvSpPr>
        <p:spPr>
          <a:xfrm>
            <a:off x="3433218" y="4156052"/>
            <a:ext cx="177355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 that case</a:t>
            </a:r>
          </a:p>
        </p:txBody>
      </p:sp>
      <p:pic>
        <p:nvPicPr>
          <p:cNvPr id="358" name="mathbb_L_2222_=0.pdf" descr="mathbb_L_2222_=0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41719" y="4245081"/>
            <a:ext cx="1532537" cy="304543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>
            <a:off x="6018155" y="5365626"/>
            <a:ext cx="1" cy="35247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0" name="At fixed        coercivity of"/>
          <p:cNvSpPr txBox="1"/>
          <p:nvPr/>
        </p:nvSpPr>
        <p:spPr>
          <a:xfrm>
            <a:off x="3477827" y="5751475"/>
            <a:ext cx="369093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At fixed        coercivity of </a:t>
            </a:r>
          </a:p>
        </p:txBody>
      </p:sp>
      <p:pic>
        <p:nvPicPr>
          <p:cNvPr id="361" name="J^varepsilon.pdf" descr="J^varepsilon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80338" y="5862699"/>
            <a:ext cx="315899" cy="26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varepsilon.pdf" descr="varepsilon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25387" y="5878475"/>
            <a:ext cx="203201" cy="228601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Line"/>
          <p:cNvSpPr/>
          <p:nvPr/>
        </p:nvSpPr>
        <p:spPr>
          <a:xfrm>
            <a:off x="6018155" y="6267450"/>
            <a:ext cx="1" cy="4064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4" name="unique minimizer      to"/>
          <p:cNvSpPr txBox="1"/>
          <p:nvPr/>
        </p:nvSpPr>
        <p:spPr>
          <a:xfrm>
            <a:off x="3087052" y="6707224"/>
            <a:ext cx="332549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unique minimizer      to</a:t>
            </a:r>
          </a:p>
        </p:txBody>
      </p:sp>
      <p:pic>
        <p:nvPicPr>
          <p:cNvPr id="365" name="J^varepsilon_(v).pdf" descr="J^varepsilon_(v)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94103" y="6571609"/>
            <a:ext cx="2642944" cy="75383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Line"/>
          <p:cNvSpPr/>
          <p:nvPr/>
        </p:nvSpPr>
        <p:spPr>
          <a:xfrm>
            <a:off x="6018155" y="7223198"/>
            <a:ext cx="1" cy="69334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67" name="Gamma-Convergence"/>
          <p:cNvSpPr txBox="1"/>
          <p:nvPr/>
        </p:nvSpPr>
        <p:spPr>
          <a:xfrm>
            <a:off x="6245701" y="7435927"/>
            <a:ext cx="327247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Gamma-Convergence</a:t>
            </a:r>
          </a:p>
        </p:txBody>
      </p:sp>
      <p:sp>
        <p:nvSpPr>
          <p:cNvPr id="368" name="Thm:"/>
          <p:cNvSpPr txBox="1"/>
          <p:nvPr/>
        </p:nvSpPr>
        <p:spPr>
          <a:xfrm>
            <a:off x="880688" y="8164631"/>
            <a:ext cx="89022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Thm:</a:t>
            </a:r>
          </a:p>
        </p:txBody>
      </p:sp>
      <p:sp>
        <p:nvSpPr>
          <p:cNvPr id="369" name="Line"/>
          <p:cNvSpPr/>
          <p:nvPr/>
        </p:nvSpPr>
        <p:spPr>
          <a:xfrm flipV="1">
            <a:off x="611632" y="8282583"/>
            <a:ext cx="1" cy="48260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70" name="u^varepsilon_sta.pdf" descr="u^varepsilon_sta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414205" y="8040585"/>
            <a:ext cx="1260461" cy="45376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unique minimizer   to"/>
          <p:cNvSpPr txBox="1"/>
          <p:nvPr/>
        </p:nvSpPr>
        <p:spPr>
          <a:xfrm>
            <a:off x="4144561" y="8164631"/>
            <a:ext cx="30607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unique minimizer   to</a:t>
            </a:r>
          </a:p>
        </p:txBody>
      </p:sp>
      <p:pic>
        <p:nvPicPr>
          <p:cNvPr id="372" name="J^0_(v)-_int_Ome.pdf" descr="J^0_(v)-_int_Om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675157" y="8029016"/>
            <a:ext cx="2652027" cy="75383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"/>
          <p:cNvSpPr/>
          <p:nvPr/>
        </p:nvSpPr>
        <p:spPr>
          <a:xfrm>
            <a:off x="11962885" y="8229693"/>
            <a:ext cx="295864" cy="35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1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74" name="(unique because"/>
          <p:cNvSpPr txBox="1"/>
          <p:nvPr/>
        </p:nvSpPr>
        <p:spPr>
          <a:xfrm>
            <a:off x="1017379" y="8997950"/>
            <a:ext cx="269081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(unique because  </a:t>
            </a:r>
          </a:p>
        </p:txBody>
      </p:sp>
      <p:sp>
        <p:nvSpPr>
          <p:cNvPr id="375" name="strictly convex)"/>
          <p:cNvSpPr txBox="1"/>
          <p:nvPr/>
        </p:nvSpPr>
        <p:spPr>
          <a:xfrm>
            <a:off x="7146637" y="8997950"/>
            <a:ext cx="224917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strictly convex)</a:t>
            </a:r>
          </a:p>
        </p:txBody>
      </p:sp>
      <p:sp>
        <p:nvSpPr>
          <p:cNvPr id="376" name="(proof uses heavily 2-scale conv.    stochastic analogue)"/>
          <p:cNvSpPr txBox="1"/>
          <p:nvPr/>
        </p:nvSpPr>
        <p:spPr>
          <a:xfrm>
            <a:off x="2081847" y="4848420"/>
            <a:ext cx="807910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(proof uses heavily 2-scale conv.    </a:t>
            </a:r>
            <a:r>
              <a:rPr strike="sngStrike"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</a:rPr>
              <a:t>stochastic analogue</a:t>
            </a:r>
            <a:r>
              <a:t>)</a:t>
            </a:r>
          </a:p>
        </p:txBody>
      </p:sp>
      <p:pic>
        <p:nvPicPr>
          <p:cNvPr id="377" name="alpha_s.e._(_mat.pdf" descr="alpha_s.e._(_mat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834462" y="8921050"/>
            <a:ext cx="3185906" cy="697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9/10"/>
          <p:cNvSpPr txBox="1"/>
          <p:nvPr/>
        </p:nvSpPr>
        <p:spPr>
          <a:xfrm>
            <a:off x="38607" y="-1270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9/10</a:t>
            </a:r>
          </a:p>
        </p:txBody>
      </p:sp>
      <p:sp>
        <p:nvSpPr>
          <p:cNvPr id="381" name="Elastodynamics"/>
          <p:cNvSpPr/>
          <p:nvPr/>
        </p:nvSpPr>
        <p:spPr>
          <a:xfrm>
            <a:off x="4891137" y="82550"/>
            <a:ext cx="2460526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Elastodynamics</a:t>
            </a:r>
          </a:p>
        </p:txBody>
      </p:sp>
      <p:sp>
        <p:nvSpPr>
          <p:cNvPr id="382" name="Consider"/>
          <p:cNvSpPr txBox="1"/>
          <p:nvPr/>
        </p:nvSpPr>
        <p:spPr>
          <a:xfrm>
            <a:off x="5210810" y="692150"/>
            <a:ext cx="140208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Consider</a:t>
            </a:r>
          </a:p>
        </p:txBody>
      </p:sp>
      <p:pic>
        <p:nvPicPr>
          <p:cNvPr id="383" name="l_displaystyle_f.pdf" descr="l_displaystyle_f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0969" y="1128166"/>
            <a:ext cx="3861594" cy="1930798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It has a unique solution. Idem for"/>
          <p:cNvSpPr txBox="1"/>
          <p:nvPr/>
        </p:nvSpPr>
        <p:spPr>
          <a:xfrm>
            <a:off x="2296160" y="3181275"/>
            <a:ext cx="484378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 has a unique solution. Idem for </a:t>
            </a:r>
          </a:p>
        </p:txBody>
      </p:sp>
      <p:pic>
        <p:nvPicPr>
          <p:cNvPr id="385" name="mathbb_L^0.pdf" descr="mathbb_L^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5546" y="3303587"/>
            <a:ext cx="343099" cy="28892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(requires a proof), solution    ."/>
          <p:cNvSpPr txBox="1"/>
          <p:nvPr/>
        </p:nvSpPr>
        <p:spPr>
          <a:xfrm>
            <a:off x="7814250" y="3172864"/>
            <a:ext cx="436721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(requires a proof), solution    . </a:t>
            </a:r>
          </a:p>
        </p:txBody>
      </p:sp>
      <p:sp>
        <p:nvSpPr>
          <p:cNvPr id="387" name="Line"/>
          <p:cNvSpPr/>
          <p:nvPr/>
        </p:nvSpPr>
        <p:spPr>
          <a:xfrm>
            <a:off x="5682907" y="3750314"/>
            <a:ext cx="1" cy="5207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8" name="Laplace transform"/>
          <p:cNvSpPr txBox="1"/>
          <p:nvPr/>
        </p:nvSpPr>
        <p:spPr>
          <a:xfrm>
            <a:off x="5922645" y="3769364"/>
            <a:ext cx="269621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Laplace transform</a:t>
            </a:r>
          </a:p>
        </p:txBody>
      </p:sp>
      <p:sp>
        <p:nvSpPr>
          <p:cNvPr id="389" name="Thm:"/>
          <p:cNvSpPr txBox="1"/>
          <p:nvPr/>
        </p:nvSpPr>
        <p:spPr>
          <a:xfrm>
            <a:off x="723613" y="4564432"/>
            <a:ext cx="89022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Thm:</a:t>
            </a:r>
          </a:p>
        </p:txBody>
      </p:sp>
      <p:sp>
        <p:nvSpPr>
          <p:cNvPr id="390" name="Line"/>
          <p:cNvSpPr/>
          <p:nvPr/>
        </p:nvSpPr>
        <p:spPr>
          <a:xfrm flipV="1">
            <a:off x="454558" y="4682384"/>
            <a:ext cx="1" cy="2193529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1" name="unique solution to"/>
          <p:cNvSpPr txBox="1"/>
          <p:nvPr/>
        </p:nvSpPr>
        <p:spPr>
          <a:xfrm>
            <a:off x="8157686" y="4682384"/>
            <a:ext cx="262032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unique solution to</a:t>
            </a:r>
          </a:p>
        </p:txBody>
      </p:sp>
      <p:sp>
        <p:nvSpPr>
          <p:cNvPr id="392" name="Shape"/>
          <p:cNvSpPr/>
          <p:nvPr/>
        </p:nvSpPr>
        <p:spPr>
          <a:xfrm>
            <a:off x="11780411" y="6350998"/>
            <a:ext cx="295864" cy="35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393" name="u^varepsilon_sta.pdf" descr="u^varepsilon_st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6025" y="4579877"/>
            <a:ext cx="3553765" cy="47076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(Briane-F. 19)"/>
          <p:cNvSpPr txBox="1"/>
          <p:nvPr/>
        </p:nvSpPr>
        <p:spPr>
          <a:xfrm>
            <a:off x="1779615" y="4711700"/>
            <a:ext cx="125425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(Briane-F. 19)</a:t>
            </a:r>
          </a:p>
        </p:txBody>
      </p:sp>
      <p:sp>
        <p:nvSpPr>
          <p:cNvPr id="395" name="Example:"/>
          <p:cNvSpPr txBox="1"/>
          <p:nvPr/>
        </p:nvSpPr>
        <p:spPr>
          <a:xfrm>
            <a:off x="5936333" y="6982721"/>
            <a:ext cx="143732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Example:</a:t>
            </a:r>
          </a:p>
        </p:txBody>
      </p:sp>
      <p:sp>
        <p:nvSpPr>
          <p:cNvPr id="396" name="Rectangle"/>
          <p:cNvSpPr/>
          <p:nvPr/>
        </p:nvSpPr>
        <p:spPr>
          <a:xfrm>
            <a:off x="1123950" y="7270750"/>
            <a:ext cx="2565584" cy="215542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38100">
            <a:solidFill>
              <a:srgbClr val="85888D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97" name="u^0.pdf" descr="u^0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58239" y="3194050"/>
            <a:ext cx="340207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u^varepsilon.pdf" descr="u^varepsilon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46763" y="7708977"/>
            <a:ext cx="295864" cy="249635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is not a plane wave yet"/>
          <p:cNvSpPr txBox="1"/>
          <p:nvPr/>
        </p:nvSpPr>
        <p:spPr>
          <a:xfrm>
            <a:off x="7106354" y="7625967"/>
            <a:ext cx="336137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not a plane wave yet</a:t>
            </a:r>
          </a:p>
        </p:txBody>
      </p:sp>
      <p:pic>
        <p:nvPicPr>
          <p:cNvPr id="400" name="f=2_sin_x_1_vec_.pdf" descr="f=2_sin_x_1_vec_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31991" y="8101607"/>
            <a:ext cx="2349501" cy="249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u^0.pdf" descr="u^0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5697" y="8307079"/>
            <a:ext cx="340207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is a plane wave oscillating in x1 and propagating in x2"/>
          <p:cNvSpPr txBox="1"/>
          <p:nvPr/>
        </p:nvSpPr>
        <p:spPr>
          <a:xfrm>
            <a:off x="4906767" y="8230879"/>
            <a:ext cx="77605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</a:pPr>
            <a:r>
              <a:t>is a plane wave oscillating in x</a:t>
            </a:r>
            <a:r>
              <a:rPr baseline="-5999"/>
              <a:t>1 </a:t>
            </a:r>
            <a:r>
              <a:t>and propagating in x</a:t>
            </a:r>
            <a:r>
              <a:rPr baseline="-5999"/>
              <a:t>2</a:t>
            </a:r>
            <a:r>
              <a:t> </a:t>
            </a:r>
          </a:p>
        </p:txBody>
      </p:sp>
      <p:sp>
        <p:nvSpPr>
          <p:cNvPr id="403" name="(its  second component has no b.c. on x1=0,π)"/>
          <p:cNvSpPr txBox="1"/>
          <p:nvPr/>
        </p:nvSpPr>
        <p:spPr>
          <a:xfrm>
            <a:off x="4419616" y="8845515"/>
            <a:ext cx="670803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(its  second component has no b.c. on x</a:t>
            </a:r>
            <a:r>
              <a:rPr baseline="-5999"/>
              <a:t>1</a:t>
            </a:r>
            <a:r>
              <a:t>=0,π)</a:t>
            </a:r>
          </a:p>
        </p:txBody>
      </p:sp>
      <p:sp>
        <p:nvSpPr>
          <p:cNvPr id="409" name="Connection Line"/>
          <p:cNvSpPr/>
          <p:nvPr/>
        </p:nvSpPr>
        <p:spPr>
          <a:xfrm>
            <a:off x="4088341" y="7203740"/>
            <a:ext cx="1929310" cy="658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59" fill="norm" stroke="1" extrusionOk="0">
                <a:moveTo>
                  <a:pt x="0" y="10550"/>
                </a:moveTo>
                <a:cubicBezTo>
                  <a:pt x="8167" y="-5241"/>
                  <a:pt x="15367" y="-3305"/>
                  <a:pt x="21600" y="16359"/>
                </a:cubicBezTo>
              </a:path>
            </a:pathLst>
          </a:custGeom>
          <a:ln w="25400">
            <a:solidFill>
              <a:srgbClr val="000000">
                <a:alpha val="46150"/>
              </a:srgbClr>
            </a:solidFill>
            <a:prstDash val="sysDot"/>
            <a:miter lim="400000"/>
            <a:tailEnd type="triangle"/>
          </a:ln>
        </p:spPr>
        <p:txBody>
          <a:bodyPr/>
          <a:lstStyle/>
          <a:p>
            <a:pPr/>
          </a:p>
        </p:txBody>
      </p:sp>
      <p:pic>
        <p:nvPicPr>
          <p:cNvPr id="405" name="l_displaystyle_f.pdf" descr="l_displaystyle_f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01818" y="5207686"/>
            <a:ext cx="4706354" cy="1614389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(0,π)"/>
          <p:cNvSpPr txBox="1"/>
          <p:nvPr/>
        </p:nvSpPr>
        <p:spPr>
          <a:xfrm>
            <a:off x="360940" y="9143999"/>
            <a:ext cx="61162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(0,π)</a:t>
            </a:r>
          </a:p>
        </p:txBody>
      </p:sp>
      <p:sp>
        <p:nvSpPr>
          <p:cNvPr id="407" name="(π,π)"/>
          <p:cNvSpPr txBox="1"/>
          <p:nvPr/>
        </p:nvSpPr>
        <p:spPr>
          <a:xfrm>
            <a:off x="3738956" y="6864775"/>
            <a:ext cx="58658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(π,π)</a:t>
            </a:r>
          </a:p>
        </p:txBody>
      </p:sp>
      <p:sp>
        <p:nvSpPr>
          <p:cNvPr id="408" name="(We could add mass densities)"/>
          <p:cNvSpPr txBox="1"/>
          <p:nvPr/>
        </p:nvSpPr>
        <p:spPr>
          <a:xfrm>
            <a:off x="8740902" y="1815001"/>
            <a:ext cx="363829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(We could add mass densities)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10/10"/>
          <p:cNvSpPr txBox="1"/>
          <p:nvPr/>
        </p:nvSpPr>
        <p:spPr>
          <a:xfrm>
            <a:off x="-76454" y="6350"/>
            <a:ext cx="7498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10/10</a:t>
            </a:r>
          </a:p>
        </p:txBody>
      </p:sp>
      <p:sp>
        <p:nvSpPr>
          <p:cNvPr id="412" name="Aether"/>
          <p:cNvSpPr/>
          <p:nvPr/>
        </p:nvSpPr>
        <p:spPr>
          <a:xfrm>
            <a:off x="5949825" y="95250"/>
            <a:ext cx="1105150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Aether</a:t>
            </a:r>
          </a:p>
        </p:txBody>
      </p:sp>
      <p:sp>
        <p:nvSpPr>
          <p:cNvPr id="413" name="In its class (orthorombic) Gutierrez can be shown to be the only material that supports transverse waves…"/>
          <p:cNvSpPr txBox="1"/>
          <p:nvPr/>
        </p:nvSpPr>
        <p:spPr>
          <a:xfrm>
            <a:off x="180181" y="755650"/>
            <a:ext cx="1237773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its class (orthorombic) Gutierrez can be shown to be the only material that supports transverse waves </a:t>
            </a:r>
          </a:p>
          <a:p>
            <a:pPr/>
            <a:r>
              <a:t>but not </a:t>
            </a:r>
          </a:p>
          <a:p>
            <a:pPr/>
            <a:r>
              <a:t>longitudinal waves in direction 1</a:t>
            </a:r>
          </a:p>
        </p:txBody>
      </p:sp>
      <p:sp>
        <p:nvSpPr>
          <p:cNvPr id="414" name="In the 1850’s,  light~ transverse wave  with 2 polarizations…"/>
          <p:cNvSpPr txBox="1"/>
          <p:nvPr/>
        </p:nvSpPr>
        <p:spPr>
          <a:xfrm>
            <a:off x="2364263" y="3492499"/>
            <a:ext cx="827627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the 1850’s,  light~ transverse wave  with 2 polarizations</a:t>
            </a:r>
          </a:p>
          <a:p>
            <a:pPr/>
            <a:r>
              <a:t>                (Cauchy, Maxwell, Green,…..)</a:t>
            </a:r>
          </a:p>
        </p:txBody>
      </p:sp>
      <p:sp>
        <p:nvSpPr>
          <p:cNvPr id="415" name="Line"/>
          <p:cNvSpPr/>
          <p:nvPr/>
        </p:nvSpPr>
        <p:spPr>
          <a:xfrm flipV="1">
            <a:off x="4327425" y="3876178"/>
            <a:ext cx="1270001" cy="1270001"/>
          </a:xfrm>
          <a:prstGeom prst="line">
            <a:avLst/>
          </a:prstGeom>
          <a:ln w="38100" cap="rnd">
            <a:solidFill>
              <a:srgbClr val="000000">
                <a:alpha val="48588"/>
              </a:srgb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16" name="Line"/>
          <p:cNvSpPr/>
          <p:nvPr/>
        </p:nvSpPr>
        <p:spPr>
          <a:xfrm flipH="1" flipV="1">
            <a:off x="9356626" y="4003178"/>
            <a:ext cx="1962945" cy="1268399"/>
          </a:xfrm>
          <a:prstGeom prst="line">
            <a:avLst/>
          </a:prstGeom>
          <a:ln w="38100" cap="rnd">
            <a:solidFill>
              <a:srgbClr val="000000">
                <a:alpha val="44679"/>
              </a:srgb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17" name="requires solid"/>
          <p:cNvSpPr txBox="1"/>
          <p:nvPr/>
        </p:nvSpPr>
        <p:spPr>
          <a:xfrm>
            <a:off x="2320924" y="5048250"/>
            <a:ext cx="202565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requires solid</a:t>
            </a:r>
          </a:p>
        </p:txBody>
      </p:sp>
      <p:sp>
        <p:nvSpPr>
          <p:cNvPr id="418" name="3d!"/>
          <p:cNvSpPr txBox="1"/>
          <p:nvPr/>
        </p:nvSpPr>
        <p:spPr>
          <a:xfrm>
            <a:off x="11598274" y="5048250"/>
            <a:ext cx="59055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3d!</a:t>
            </a:r>
          </a:p>
        </p:txBody>
      </p:sp>
      <p:sp>
        <p:nvSpPr>
          <p:cNvPr id="419" name="no longitudinal wave implies"/>
          <p:cNvSpPr txBox="1"/>
          <p:nvPr/>
        </p:nvSpPr>
        <p:spPr>
          <a:xfrm>
            <a:off x="4897351" y="5200650"/>
            <a:ext cx="420751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 longitudinal wave implies </a:t>
            </a:r>
          </a:p>
        </p:txBody>
      </p:sp>
      <p:pic>
        <p:nvPicPr>
          <p:cNvPr id="420" name="lambda+2_mu=0.pdf" descr="lambda+2_mu=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6461" y="5279184"/>
            <a:ext cx="1657247" cy="325532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rigid so that wave speeds &gt;&gt;1"/>
          <p:cNvSpPr txBox="1"/>
          <p:nvPr/>
        </p:nvSpPr>
        <p:spPr>
          <a:xfrm>
            <a:off x="5109051" y="5730373"/>
            <a:ext cx="44503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rigid so that wave speeds &gt;&gt;1</a:t>
            </a:r>
          </a:p>
        </p:txBody>
      </p:sp>
      <p:sp>
        <p:nvSpPr>
          <p:cNvPr id="422" name="Line"/>
          <p:cNvSpPr/>
          <p:nvPr/>
        </p:nvSpPr>
        <p:spPr>
          <a:xfrm>
            <a:off x="6502400" y="6338630"/>
            <a:ext cx="0" cy="482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23" name="Aether"/>
          <p:cNvSpPr txBox="1"/>
          <p:nvPr/>
        </p:nvSpPr>
        <p:spPr>
          <a:xfrm>
            <a:off x="5996279" y="6959599"/>
            <a:ext cx="101224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Aether</a:t>
            </a:r>
          </a:p>
        </p:txBody>
      </p:sp>
      <p:sp>
        <p:nvSpPr>
          <p:cNvPr id="424" name="Gutierrez is an anisotropic 2d aether constructed through homogenization of polite materials"/>
          <p:cNvSpPr txBox="1"/>
          <p:nvPr/>
        </p:nvSpPr>
        <p:spPr>
          <a:xfrm>
            <a:off x="426561" y="8705849"/>
            <a:ext cx="11884978" cy="86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chemeClr val="accent6">
                    <a:lumOff val="-2152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Gutierrez is an anisotropic 2d aether constructed through homogenization of polite materials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ar Elasticity primer"/>
          <p:cNvSpPr txBox="1"/>
          <p:nvPr/>
        </p:nvSpPr>
        <p:spPr>
          <a:xfrm>
            <a:off x="4401143" y="374979"/>
            <a:ext cx="3651270" cy="5080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Linear Elasticity primer</a:t>
            </a:r>
          </a:p>
        </p:txBody>
      </p:sp>
      <p:pic>
        <p:nvPicPr>
          <p:cNvPr id="128" name="u_Omega_mbox_bou.pdf" descr="u_Omega_mbox_bou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3867" y="1132262"/>
            <a:ext cx="5456129" cy="41238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displacement field"/>
          <p:cNvSpPr txBox="1"/>
          <p:nvPr/>
        </p:nvSpPr>
        <p:spPr>
          <a:xfrm>
            <a:off x="2594240" y="1097153"/>
            <a:ext cx="27254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displacement field</a:t>
            </a:r>
          </a:p>
        </p:txBody>
      </p:sp>
      <p:sp>
        <p:nvSpPr>
          <p:cNvPr id="130" name="constitutive relations (Hooke’s law)"/>
          <p:cNvSpPr txBox="1"/>
          <p:nvPr/>
        </p:nvSpPr>
        <p:spPr>
          <a:xfrm>
            <a:off x="408028" y="2249810"/>
            <a:ext cx="49901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constitutive relations (Hooke’s law)</a:t>
            </a:r>
          </a:p>
        </p:txBody>
      </p:sp>
      <p:sp>
        <p:nvSpPr>
          <p:cNvPr id="131" name="equilibrium"/>
          <p:cNvSpPr txBox="1"/>
          <p:nvPr/>
        </p:nvSpPr>
        <p:spPr>
          <a:xfrm>
            <a:off x="3487840" y="4399185"/>
            <a:ext cx="16840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equilibrium</a:t>
            </a:r>
          </a:p>
        </p:txBody>
      </p:sp>
      <p:sp>
        <p:nvSpPr>
          <p:cNvPr id="132" name="gradient  of u                            a 2x2 matrix"/>
          <p:cNvSpPr txBox="1"/>
          <p:nvPr/>
        </p:nvSpPr>
        <p:spPr>
          <a:xfrm>
            <a:off x="3238770" y="1673482"/>
            <a:ext cx="620299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gradient  of u                            a 2x2 matrix</a:t>
            </a:r>
          </a:p>
        </p:txBody>
      </p:sp>
      <p:pic>
        <p:nvPicPr>
          <p:cNvPr id="133" name="rm_div_;_sigma+f.pdf" descr="rm_div_;_sigma+f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4043" y="4202723"/>
            <a:ext cx="5314233" cy="875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mathbb_L_ijkh_=_.pdf" descr="mathbb_L_ijkh_=_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8524" y="2975183"/>
            <a:ext cx="3871809" cy="41238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ymmetries"/>
          <p:cNvSpPr txBox="1"/>
          <p:nvPr/>
        </p:nvSpPr>
        <p:spPr>
          <a:xfrm>
            <a:off x="3461329" y="2899224"/>
            <a:ext cx="173704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symmetries</a:t>
            </a:r>
          </a:p>
        </p:txBody>
      </p:sp>
      <p:sp>
        <p:nvSpPr>
          <p:cNvPr id="136" name="scalar-valued case"/>
          <p:cNvSpPr txBox="1"/>
          <p:nvPr/>
        </p:nvSpPr>
        <p:spPr>
          <a:xfrm>
            <a:off x="832173" y="5084249"/>
            <a:ext cx="27965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scalar-valued case</a:t>
            </a:r>
          </a:p>
        </p:txBody>
      </p:sp>
      <p:sp>
        <p:nvSpPr>
          <p:cNvPr id="137" name="vector-valued case"/>
          <p:cNvSpPr txBox="1"/>
          <p:nvPr/>
        </p:nvSpPr>
        <p:spPr>
          <a:xfrm>
            <a:off x="9366800" y="5084249"/>
            <a:ext cx="28143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vector-valued case</a:t>
            </a:r>
          </a:p>
        </p:txBody>
      </p:sp>
      <p:sp>
        <p:nvSpPr>
          <p:cNvPr id="138" name="coercivity of Dirichlet form"/>
          <p:cNvSpPr txBox="1"/>
          <p:nvPr/>
        </p:nvSpPr>
        <p:spPr>
          <a:xfrm>
            <a:off x="3487333" y="5660578"/>
            <a:ext cx="389001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coercivity of Dirichlet form </a:t>
            </a:r>
          </a:p>
        </p:txBody>
      </p:sp>
      <p:pic>
        <p:nvPicPr>
          <p:cNvPr id="139" name="int_Omega_mathbb.pdf" descr="int_Omega_mathbb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3587" y="5629691"/>
            <a:ext cx="2343222" cy="67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igma=_mathbb_L(.pdf" descr="sigma=_mathbb_L(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36876" y="2304768"/>
            <a:ext cx="1923862" cy="372686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ine"/>
          <p:cNvSpPr/>
          <p:nvPr/>
        </p:nvSpPr>
        <p:spPr>
          <a:xfrm flipV="1">
            <a:off x="2566333" y="6354750"/>
            <a:ext cx="2343222" cy="55066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2" name="Line"/>
          <p:cNvSpPr/>
          <p:nvPr/>
        </p:nvSpPr>
        <p:spPr>
          <a:xfrm>
            <a:off x="6575561" y="6359599"/>
            <a:ext cx="2577471" cy="4399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3" name="Line"/>
          <p:cNvSpPr/>
          <p:nvPr/>
        </p:nvSpPr>
        <p:spPr>
          <a:xfrm flipH="1" flipV="1">
            <a:off x="6412336" y="6640470"/>
            <a:ext cx="2476465" cy="39544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4" name="Line"/>
          <p:cNvSpPr/>
          <p:nvPr/>
        </p:nvSpPr>
        <p:spPr>
          <a:xfrm flipV="1">
            <a:off x="7867977" y="6714585"/>
            <a:ext cx="461660" cy="4616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5" name="Line"/>
          <p:cNvSpPr/>
          <p:nvPr/>
        </p:nvSpPr>
        <p:spPr>
          <a:xfrm>
            <a:off x="7994977" y="6722293"/>
            <a:ext cx="207660" cy="51024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6" name="ellipticity"/>
          <p:cNvSpPr txBox="1"/>
          <p:nvPr/>
        </p:nvSpPr>
        <p:spPr>
          <a:xfrm>
            <a:off x="574841" y="6622621"/>
            <a:ext cx="13490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ellipticity</a:t>
            </a:r>
          </a:p>
        </p:txBody>
      </p:sp>
      <p:sp>
        <p:nvSpPr>
          <p:cNvPr id="147" name="strong ellipticity"/>
          <p:cNvSpPr txBox="1"/>
          <p:nvPr/>
        </p:nvSpPr>
        <p:spPr>
          <a:xfrm>
            <a:off x="10019567" y="6498783"/>
            <a:ext cx="233140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strong ellipticity</a:t>
            </a:r>
          </a:p>
        </p:txBody>
      </p:sp>
      <p:pic>
        <p:nvPicPr>
          <p:cNvPr id="148" name="mathbb_L(x)a_cdo.pdf" descr="mathbb_L(x)a_cdo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8273" y="7205807"/>
            <a:ext cx="2354280" cy="372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mathbb_L(x)(a_ot.pdf" descr="mathbb_L(x)(a_ot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11295" y="7172683"/>
            <a:ext cx="4399501" cy="372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usual assumption: very strong ellipticity"/>
          <p:cNvSpPr txBox="1"/>
          <p:nvPr/>
        </p:nvSpPr>
        <p:spPr>
          <a:xfrm>
            <a:off x="6932637" y="7736668"/>
            <a:ext cx="56896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usual assumption: very strong ellipticity</a:t>
            </a:r>
          </a:p>
        </p:txBody>
      </p:sp>
      <p:pic>
        <p:nvPicPr>
          <p:cNvPr id="151" name="mathbb_L(x)M_cdo.pdf" descr="mathbb_L(x)M_cdo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118647" y="8304572"/>
            <a:ext cx="5317580" cy="372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>
            <a:off x="10350092" y="8747649"/>
            <a:ext cx="1" cy="44879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3" name="Line"/>
          <p:cNvSpPr/>
          <p:nvPr/>
        </p:nvSpPr>
        <p:spPr>
          <a:xfrm flipV="1">
            <a:off x="9953705" y="8738713"/>
            <a:ext cx="1" cy="48823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" name="Line"/>
          <p:cNvSpPr/>
          <p:nvPr/>
        </p:nvSpPr>
        <p:spPr>
          <a:xfrm flipV="1">
            <a:off x="9722876" y="8777893"/>
            <a:ext cx="461660" cy="4616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5" name="Line"/>
          <p:cNvSpPr/>
          <p:nvPr/>
        </p:nvSpPr>
        <p:spPr>
          <a:xfrm>
            <a:off x="9849876" y="8727872"/>
            <a:ext cx="207659" cy="5102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6" name="coercivity"/>
          <p:cNvSpPr txBox="1"/>
          <p:nvPr/>
        </p:nvSpPr>
        <p:spPr>
          <a:xfrm>
            <a:off x="9220121" y="9282377"/>
            <a:ext cx="14671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coercivity</a:t>
            </a:r>
          </a:p>
        </p:txBody>
      </p:sp>
      <p:sp>
        <p:nvSpPr>
          <p:cNvPr id="157" name="Korn"/>
          <p:cNvSpPr txBox="1"/>
          <p:nvPr/>
        </p:nvSpPr>
        <p:spPr>
          <a:xfrm>
            <a:off x="10519369" y="8783687"/>
            <a:ext cx="815976" cy="508001"/>
          </a:xfrm>
          <a:prstGeom prst="rect">
            <a:avLst/>
          </a:prstGeom>
          <a:ln w="25400">
            <a:solidFill>
              <a:schemeClr val="accent5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Korn</a:t>
            </a:r>
          </a:p>
        </p:txBody>
      </p:sp>
      <p:sp>
        <p:nvSpPr>
          <p:cNvPr id="158" name="Line"/>
          <p:cNvSpPr/>
          <p:nvPr/>
        </p:nvSpPr>
        <p:spPr>
          <a:xfrm>
            <a:off x="7298233" y="9533256"/>
            <a:ext cx="1711788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9" name="isotropic"/>
          <p:cNvSpPr txBox="1"/>
          <p:nvPr/>
        </p:nvSpPr>
        <p:spPr>
          <a:xfrm>
            <a:off x="3845254" y="3548639"/>
            <a:ext cx="132588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isotropic</a:t>
            </a:r>
          </a:p>
        </p:txBody>
      </p:sp>
      <p:pic>
        <p:nvPicPr>
          <p:cNvPr id="160" name="mathbb_L_ijkh_=_.pdf" descr="mathbb_L_ijkh_=_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87964" y="3642310"/>
            <a:ext cx="5627936" cy="38257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1/10"/>
          <p:cNvSpPr txBox="1"/>
          <p:nvPr/>
        </p:nvSpPr>
        <p:spPr>
          <a:xfrm>
            <a:off x="508" y="1270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1/10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eriodic classics"/>
          <p:cNvSpPr/>
          <p:nvPr/>
        </p:nvSpPr>
        <p:spPr>
          <a:xfrm>
            <a:off x="5297239" y="133350"/>
            <a:ext cx="2613522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Periodic classics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9297" y="1973943"/>
            <a:ext cx="6306206" cy="518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0280" y="2759505"/>
            <a:ext cx="1688063" cy="29733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Homogenization (G or H conv.)"/>
          <p:cNvSpPr txBox="1"/>
          <p:nvPr/>
        </p:nvSpPr>
        <p:spPr>
          <a:xfrm>
            <a:off x="5110005" y="2666870"/>
            <a:ext cx="450183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Homogenization (G or H conv.)</a:t>
            </a:r>
          </a:p>
        </p:txBody>
      </p:sp>
      <p:sp>
        <p:nvSpPr>
          <p:cNvPr id="167" name="isotropic case:"/>
          <p:cNvSpPr txBox="1"/>
          <p:nvPr/>
        </p:nvSpPr>
        <p:spPr>
          <a:xfrm>
            <a:off x="3281807" y="4329870"/>
            <a:ext cx="22790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isotropic case: 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480" y="6194779"/>
            <a:ext cx="1943659" cy="38664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Homogenization + same formula +"/>
          <p:cNvSpPr txBox="1"/>
          <p:nvPr/>
        </p:nvSpPr>
        <p:spPr>
          <a:xfrm>
            <a:off x="2703274" y="6146800"/>
            <a:ext cx="50384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Homogenization + same formula +</a:t>
            </a:r>
          </a:p>
        </p:txBody>
      </p:sp>
      <p:sp>
        <p:nvSpPr>
          <p:cNvPr id="170" name="Line"/>
          <p:cNvSpPr/>
          <p:nvPr/>
        </p:nvSpPr>
        <p:spPr>
          <a:xfrm flipV="1">
            <a:off x="543360" y="1484916"/>
            <a:ext cx="10968358" cy="781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1" name="Line"/>
          <p:cNvSpPr/>
          <p:nvPr/>
        </p:nvSpPr>
        <p:spPr>
          <a:xfrm>
            <a:off x="500994" y="5146539"/>
            <a:ext cx="1105308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2" name="(Duvaut 70’s?)"/>
          <p:cNvSpPr txBox="1"/>
          <p:nvPr/>
        </p:nvSpPr>
        <p:spPr>
          <a:xfrm>
            <a:off x="8896045" y="2752871"/>
            <a:ext cx="289282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(Duvaut 70’s?)</a:t>
            </a:r>
          </a:p>
        </p:txBody>
      </p:sp>
      <p:sp>
        <p:nvSpPr>
          <p:cNvPr id="173" name="(F.  Proc. Royal Soc. Ed. 92)"/>
          <p:cNvSpPr txBox="1"/>
          <p:nvPr/>
        </p:nvSpPr>
        <p:spPr>
          <a:xfrm>
            <a:off x="8982286" y="6223000"/>
            <a:ext cx="450183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(F.  Proc. Royal Soc. Ed. 92)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8675" y="9074824"/>
            <a:ext cx="59793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is continuous,"/>
          <p:cNvSpPr txBox="1"/>
          <p:nvPr/>
        </p:nvSpPr>
        <p:spPr>
          <a:xfrm>
            <a:off x="2873541" y="8950581"/>
            <a:ext cx="21615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continuous, 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17276" y="8916091"/>
            <a:ext cx="6112130" cy="625533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Useless!"/>
          <p:cNvSpPr txBox="1"/>
          <p:nvPr/>
        </p:nvSpPr>
        <p:spPr>
          <a:xfrm>
            <a:off x="11099179" y="8950581"/>
            <a:ext cx="13490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Useless!</a:t>
            </a:r>
          </a:p>
        </p:txBody>
      </p:sp>
      <p:sp>
        <p:nvSpPr>
          <p:cNvPr id="178" name="2/10"/>
          <p:cNvSpPr txBox="1"/>
          <p:nvPr/>
        </p:nvSpPr>
        <p:spPr>
          <a:xfrm>
            <a:off x="508" y="16505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2/10</a:t>
            </a:r>
          </a:p>
        </p:txBody>
      </p:sp>
      <p:sp>
        <p:nvSpPr>
          <p:cNvPr id="179" name="Gårding: if"/>
          <p:cNvSpPr txBox="1"/>
          <p:nvPr/>
        </p:nvSpPr>
        <p:spPr>
          <a:xfrm>
            <a:off x="393601" y="8998624"/>
            <a:ext cx="160813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Gårding: if</a:t>
            </a:r>
          </a:p>
        </p:txBody>
      </p:sp>
      <p:pic>
        <p:nvPicPr>
          <p:cNvPr id="180" name="mathbb_L(y)_in_L.pdf" descr="mathbb_L(y)_in_L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90692" y="935523"/>
            <a:ext cx="2061520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unit square cell"/>
          <p:cNvSpPr txBox="1"/>
          <p:nvPr/>
        </p:nvSpPr>
        <p:spPr>
          <a:xfrm>
            <a:off x="7248425" y="818205"/>
            <a:ext cx="22790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unit square cell</a:t>
            </a:r>
          </a:p>
        </p:txBody>
      </p:sp>
      <p:pic>
        <p:nvPicPr>
          <p:cNvPr id="182" name="inf_y_mu(y),_;_l.pdf" descr="inf_y_mu(y),_;_l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71514" y="4413678"/>
            <a:ext cx="4167139" cy="54830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sotropic case:"/>
          <p:cNvSpPr txBox="1"/>
          <p:nvPr/>
        </p:nvSpPr>
        <p:spPr>
          <a:xfrm>
            <a:off x="3097452" y="8161847"/>
            <a:ext cx="22790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isotropic case: </a:t>
            </a:r>
          </a:p>
        </p:txBody>
      </p:sp>
      <p:pic>
        <p:nvPicPr>
          <p:cNvPr id="184" name="inf_y_mu(y),_;_l.pdf" descr="inf_y_mu(y),_;_l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33083" y="8295786"/>
            <a:ext cx="3988497" cy="50313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Line"/>
          <p:cNvSpPr/>
          <p:nvPr/>
        </p:nvSpPr>
        <p:spPr>
          <a:xfrm>
            <a:off x="500994" y="7214982"/>
            <a:ext cx="1105308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86" name="Lambda(_mathbb_L.pdf" descr="Lambda(_mathbb_L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98623" y="6174242"/>
            <a:ext cx="1559194" cy="40717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?"/>
          <p:cNvSpPr txBox="1"/>
          <p:nvPr/>
        </p:nvSpPr>
        <p:spPr>
          <a:xfrm>
            <a:off x="5644057" y="7800564"/>
            <a:ext cx="35478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188" name="Lambda(_mathbb_L.pdf" descr="Lambda(_mathbb_L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93461" y="5222342"/>
            <a:ext cx="9021078" cy="773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mathbb_L^0_M_cdo.pdf" descr="mathbb_L^0_M_cdo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92859" y="3342728"/>
            <a:ext cx="10150994" cy="79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alpha_se_=_inf_y.pdf" descr="alpha_se_=_inf_y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581193" y="7465025"/>
            <a:ext cx="6480518" cy="539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(_Leftrightarrow.pdf" descr="(_Leftrightarrow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735683" y="6678325"/>
            <a:ext cx="1685074" cy="40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 Gamma-convergence viewpoint"/>
          <p:cNvSpPr/>
          <p:nvPr/>
        </p:nvSpPr>
        <p:spPr>
          <a:xfrm>
            <a:off x="3904181" y="184150"/>
            <a:ext cx="5356574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Gamma-convergence viewpoint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8048" y="964625"/>
            <a:ext cx="1268832" cy="302569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Line"/>
          <p:cNvSpPr/>
          <p:nvPr/>
        </p:nvSpPr>
        <p:spPr>
          <a:xfrm>
            <a:off x="826875" y="3070544"/>
            <a:ext cx="111178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7895" y="3301858"/>
            <a:ext cx="1415811" cy="37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0643" y="3805056"/>
            <a:ext cx="2468702" cy="522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92290" y="3928179"/>
            <a:ext cx="2330904" cy="45704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?"/>
          <p:cNvSpPr txBox="1"/>
          <p:nvPr/>
        </p:nvSpPr>
        <p:spPr>
          <a:xfrm>
            <a:off x="8979941" y="3813799"/>
            <a:ext cx="355601" cy="685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rgbClr val="A6AAA9"/>
                </a:solidFill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200" name="Proof: Take"/>
          <p:cNvSpPr txBox="1"/>
          <p:nvPr/>
        </p:nvSpPr>
        <p:spPr>
          <a:xfrm>
            <a:off x="163671" y="5049553"/>
            <a:ext cx="16792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/>
              <a:t>Proof</a:t>
            </a:r>
            <a:r>
              <a:t>: Take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345" y="4973055"/>
            <a:ext cx="1117209" cy="45704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. Set, thanks to H-convergence,"/>
          <p:cNvSpPr txBox="1"/>
          <p:nvPr/>
        </p:nvSpPr>
        <p:spPr>
          <a:xfrm>
            <a:off x="5871250" y="5049553"/>
            <a:ext cx="45967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 Set, thanks to H-convergence,</a:t>
            </a:r>
          </a:p>
        </p:txBody>
      </p:sp>
      <p:sp>
        <p:nvSpPr>
          <p:cNvPr id="203" name="Then,"/>
          <p:cNvSpPr txBox="1"/>
          <p:nvPr/>
        </p:nvSpPr>
        <p:spPr>
          <a:xfrm>
            <a:off x="53657" y="6653657"/>
            <a:ext cx="90868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Then,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9127" y="7060491"/>
            <a:ext cx="12026674" cy="61729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ase H1: OK if"/>
          <p:cNvSpPr txBox="1"/>
          <p:nvPr/>
        </p:nvSpPr>
        <p:spPr>
          <a:xfrm>
            <a:off x="107367" y="7797800"/>
            <a:ext cx="21728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Case H</a:t>
            </a:r>
            <a:r>
              <a:rPr baseline="31999"/>
              <a:t>1</a:t>
            </a:r>
            <a:r>
              <a:t>: OK if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43752" y="7875840"/>
            <a:ext cx="4712463" cy="32652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(same proof with cut-off). Else?"/>
          <p:cNvSpPr txBox="1"/>
          <p:nvPr/>
        </p:nvSpPr>
        <p:spPr>
          <a:xfrm>
            <a:off x="7490313" y="7797800"/>
            <a:ext cx="449611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(same proof with cut-off). Else?</a:t>
            </a:r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24700" y="1537544"/>
            <a:ext cx="9515535" cy="106780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3/10"/>
          <p:cNvSpPr txBox="1"/>
          <p:nvPr/>
        </p:nvSpPr>
        <p:spPr>
          <a:xfrm>
            <a:off x="25907" y="-1270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3/10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27017" y="5173561"/>
            <a:ext cx="2112770" cy="326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11">
            <a:extLst/>
          </a:blip>
          <a:srcRect l="0" t="0" r="0" b="0"/>
          <a:stretch>
            <a:fillRect/>
          </a:stretch>
        </p:blipFill>
        <p:spPr>
          <a:xfrm>
            <a:off x="1466350" y="5708047"/>
            <a:ext cx="8316325" cy="869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Onward"/>
          <p:cNvSpPr txBox="1"/>
          <p:nvPr/>
        </p:nvSpPr>
        <p:spPr>
          <a:xfrm>
            <a:off x="5169734" y="4361260"/>
            <a:ext cx="213626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pPr/>
            <a:r>
              <a:t>Onward</a:t>
            </a:r>
          </a:p>
        </p:txBody>
      </p:sp>
      <p:pic>
        <p:nvPicPr>
          <p:cNvPr id="214" name="H^1_0.pdf" descr="H^1_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0634" y="4360070"/>
            <a:ext cx="827390" cy="78978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tangle"/>
          <p:cNvSpPr/>
          <p:nvPr/>
        </p:nvSpPr>
        <p:spPr>
          <a:xfrm>
            <a:off x="4235450" y="4048859"/>
            <a:ext cx="4909242" cy="1412203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he Gamma-convergence viewpoint 2"/>
          <p:cNvSpPr/>
          <p:nvPr/>
        </p:nvSpPr>
        <p:spPr>
          <a:xfrm>
            <a:off x="3214414" y="69850"/>
            <a:ext cx="5610772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Gamma-convergence viewpoint 2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4525" y="2914755"/>
            <a:ext cx="1591808" cy="4177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r: Geymonat-Muller-Triantafyllidis ARMA93"/>
          <p:cNvSpPr txBox="1"/>
          <p:nvPr/>
        </p:nvSpPr>
        <p:spPr>
          <a:xfrm>
            <a:off x="3912520" y="6342305"/>
            <a:ext cx="421456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Cor: </a:t>
            </a:r>
            <a:r>
              <a:rPr sz="1500"/>
              <a:t>Geymonat-Muller-Triantafyllidis ARMA93</a:t>
            </a:r>
          </a:p>
        </p:txBody>
      </p:sp>
      <p:sp>
        <p:nvSpPr>
          <p:cNvPr id="220" name="Braides-Briane15"/>
          <p:cNvSpPr txBox="1"/>
          <p:nvPr/>
        </p:nvSpPr>
        <p:spPr>
          <a:xfrm>
            <a:off x="4942234" y="3460077"/>
            <a:ext cx="159639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Braides-Briane15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6147" y="3923430"/>
            <a:ext cx="2468702" cy="52278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with"/>
          <p:cNvSpPr txBox="1"/>
          <p:nvPr/>
        </p:nvSpPr>
        <p:spPr>
          <a:xfrm>
            <a:off x="5401021" y="4363480"/>
            <a:ext cx="6788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with</a:t>
            </a:r>
          </a:p>
        </p:txBody>
      </p:sp>
      <p:sp>
        <p:nvSpPr>
          <p:cNvPr id="223" name="Line"/>
          <p:cNvSpPr/>
          <p:nvPr/>
        </p:nvSpPr>
        <p:spPr>
          <a:xfrm>
            <a:off x="477703" y="6099777"/>
            <a:ext cx="113143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7116" y="8236149"/>
            <a:ext cx="4011486" cy="36909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Line"/>
          <p:cNvSpPr/>
          <p:nvPr/>
        </p:nvSpPr>
        <p:spPr>
          <a:xfrm>
            <a:off x="553742" y="2622268"/>
            <a:ext cx="1116224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4525" y="1254121"/>
            <a:ext cx="1591808" cy="417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61284" y="1867196"/>
            <a:ext cx="2380490" cy="54700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4/10"/>
          <p:cNvSpPr txBox="1"/>
          <p:nvPr/>
        </p:nvSpPr>
        <p:spPr>
          <a:xfrm>
            <a:off x="-12193" y="-1270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4/10</a:t>
            </a:r>
          </a:p>
        </p:txBody>
      </p:sp>
      <p:pic>
        <p:nvPicPr>
          <p:cNvPr id="229" name="mathbb_L^0_M_cdo.pdf" descr="mathbb_L^0_M_cdo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1516" y="4960454"/>
            <a:ext cx="9146734" cy="729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Lambda_per_(_mat.pdf" descr="Lambda_per_(_mat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12342" y="7159449"/>
            <a:ext cx="8904883" cy="742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Onward:   2 isotropic phases"/>
          <p:cNvSpPr txBox="1"/>
          <p:nvPr/>
        </p:nvSpPr>
        <p:spPr>
          <a:xfrm>
            <a:off x="2927979" y="3593476"/>
            <a:ext cx="746207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pPr/>
            <a:r>
              <a:t>Onward:   2 isotropic phases</a:t>
            </a:r>
          </a:p>
        </p:txBody>
      </p:sp>
      <p:pic>
        <p:nvPicPr>
          <p:cNvPr id="233" name="lambda_1+_mu_1&gt;0.pdf" descr="lambda_1+_mu_1&gt;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632" y="5089272"/>
            <a:ext cx="12230769" cy="422193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v.s.e."/>
          <p:cNvSpPr txBox="1"/>
          <p:nvPr/>
        </p:nvSpPr>
        <p:spPr>
          <a:xfrm>
            <a:off x="1909762" y="5757568"/>
            <a:ext cx="151447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/>
                </a:solidFill>
              </a:rPr>
              <a:t>v.s.e</a:t>
            </a:r>
            <a:r>
              <a:t>.   </a:t>
            </a:r>
          </a:p>
        </p:txBody>
      </p:sp>
      <p:sp>
        <p:nvSpPr>
          <p:cNvPr id="235" name="s.e."/>
          <p:cNvSpPr txBox="1"/>
          <p:nvPr/>
        </p:nvSpPr>
        <p:spPr>
          <a:xfrm>
            <a:off x="9957064" y="5757568"/>
            <a:ext cx="83083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500"/>
            </a:pPr>
            <a:r>
              <a:rPr>
                <a:solidFill>
                  <a:schemeClr val="accent5"/>
                </a:solidFill>
              </a:rPr>
              <a:t>s.e</a:t>
            </a:r>
            <a:r>
              <a:t>.</a:t>
            </a:r>
          </a:p>
        </p:txBody>
      </p:sp>
      <p:sp>
        <p:nvSpPr>
          <p:cNvPr id="236" name="Line"/>
          <p:cNvSpPr/>
          <p:nvPr/>
        </p:nvSpPr>
        <p:spPr>
          <a:xfrm flipV="1">
            <a:off x="6048180" y="4578671"/>
            <a:ext cx="751731" cy="1443394"/>
          </a:xfrm>
          <a:prstGeom prst="line">
            <a:avLst/>
          </a:prstGeom>
          <a:ln w="889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7" name="Rectangle"/>
          <p:cNvSpPr/>
          <p:nvPr/>
        </p:nvSpPr>
        <p:spPr>
          <a:xfrm>
            <a:off x="300434" y="3472826"/>
            <a:ext cx="12592696" cy="4755099"/>
          </a:xfrm>
          <a:prstGeom prst="rect">
            <a:avLst/>
          </a:pr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38" name="mathbb_L(y)=_chi.pdf" descr="mathbb_L(y)=_chi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298" y="7042398"/>
            <a:ext cx="12271437" cy="564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he Gutiérrez confusion factor"/>
          <p:cNvSpPr/>
          <p:nvPr/>
        </p:nvSpPr>
        <p:spPr>
          <a:xfrm>
            <a:off x="3866901" y="84764"/>
            <a:ext cx="4661398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Gutiérrez confusion factor </a:t>
            </a:r>
          </a:p>
        </p:txBody>
      </p:sp>
      <p:sp>
        <p:nvSpPr>
          <p:cNvPr id="241" name="(Guttiérez J. Elasticity99)"/>
          <p:cNvSpPr txBox="1"/>
          <p:nvPr/>
        </p:nvSpPr>
        <p:spPr>
          <a:xfrm>
            <a:off x="5083555" y="1181100"/>
            <a:ext cx="222808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(Guttiérez J. Elasticity99)</a:t>
            </a:r>
          </a:p>
        </p:txBody>
      </p:sp>
      <p:sp>
        <p:nvSpPr>
          <p:cNvPr id="242" name="N=2"/>
          <p:cNvSpPr txBox="1"/>
          <p:nvPr/>
        </p:nvSpPr>
        <p:spPr>
          <a:xfrm>
            <a:off x="332711" y="1136131"/>
            <a:ext cx="70558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6">
                    <a:satOff val="24555"/>
                    <a:lumOff val="2223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N=2</a:t>
            </a:r>
          </a:p>
        </p:txBody>
      </p:sp>
      <p:sp>
        <p:nvSpPr>
          <p:cNvPr id="243" name="Line"/>
          <p:cNvSpPr/>
          <p:nvPr/>
        </p:nvSpPr>
        <p:spPr>
          <a:xfrm flipV="1">
            <a:off x="988516" y="2168128"/>
            <a:ext cx="1270001" cy="1270001"/>
          </a:xfrm>
          <a:prstGeom prst="line">
            <a:avLst/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4" name="Line"/>
          <p:cNvSpPr/>
          <p:nvPr/>
        </p:nvSpPr>
        <p:spPr>
          <a:xfrm flipV="1">
            <a:off x="439687" y="1671786"/>
            <a:ext cx="1270001" cy="1270001"/>
          </a:xfrm>
          <a:prstGeom prst="line">
            <a:avLst/>
          </a:prstGeom>
          <a:ln w="254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5" name="Line"/>
          <p:cNvSpPr/>
          <p:nvPr/>
        </p:nvSpPr>
        <p:spPr>
          <a:xfrm flipV="1">
            <a:off x="1768971" y="2956669"/>
            <a:ext cx="1270001" cy="1270001"/>
          </a:xfrm>
          <a:prstGeom prst="line">
            <a:avLst/>
          </a:prstGeom>
          <a:ln w="25400">
            <a:solidFill>
              <a:srgbClr val="04397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6" name="Line"/>
          <p:cNvSpPr/>
          <p:nvPr/>
        </p:nvSpPr>
        <p:spPr>
          <a:xfrm>
            <a:off x="1121668" y="3638508"/>
            <a:ext cx="427732" cy="634102"/>
          </a:xfrm>
          <a:prstGeom prst="line">
            <a:avLst/>
          </a:prstGeom>
          <a:ln w="25400">
            <a:solidFill>
              <a:schemeClr val="accent3">
                <a:hueOff val="-546623"/>
                <a:satOff val="7767"/>
                <a:lumOff val="-145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7" name="Line"/>
          <p:cNvSpPr/>
          <p:nvPr/>
        </p:nvSpPr>
        <p:spPr>
          <a:xfrm>
            <a:off x="1257250" y="3465118"/>
            <a:ext cx="427733" cy="634102"/>
          </a:xfrm>
          <a:prstGeom prst="line">
            <a:avLst/>
          </a:prstGeom>
          <a:ln w="25400">
            <a:solidFill>
              <a:schemeClr val="accent3">
                <a:hueOff val="-546623"/>
                <a:satOff val="7767"/>
                <a:lumOff val="-145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8" name="Line"/>
          <p:cNvSpPr/>
          <p:nvPr/>
        </p:nvSpPr>
        <p:spPr>
          <a:xfrm>
            <a:off x="1409650" y="3274618"/>
            <a:ext cx="427733" cy="634102"/>
          </a:xfrm>
          <a:prstGeom prst="line">
            <a:avLst/>
          </a:prstGeom>
          <a:ln w="25400">
            <a:solidFill>
              <a:schemeClr val="accent3">
                <a:hueOff val="-546623"/>
                <a:satOff val="7767"/>
                <a:lumOff val="-145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9" name="Line"/>
          <p:cNvSpPr/>
          <p:nvPr/>
        </p:nvSpPr>
        <p:spPr>
          <a:xfrm>
            <a:off x="2036068" y="2629798"/>
            <a:ext cx="427732" cy="634102"/>
          </a:xfrm>
          <a:prstGeom prst="line">
            <a:avLst/>
          </a:prstGeom>
          <a:ln w="25400">
            <a:solidFill>
              <a:schemeClr val="accent3">
                <a:hueOff val="-546623"/>
                <a:satOff val="7767"/>
                <a:lumOff val="-145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0" name="Line"/>
          <p:cNvSpPr/>
          <p:nvPr/>
        </p:nvSpPr>
        <p:spPr>
          <a:xfrm>
            <a:off x="2190105" y="2486077"/>
            <a:ext cx="427733" cy="634102"/>
          </a:xfrm>
          <a:prstGeom prst="line">
            <a:avLst/>
          </a:prstGeom>
          <a:ln w="25400">
            <a:solidFill>
              <a:schemeClr val="accent3">
                <a:hueOff val="-546623"/>
                <a:satOff val="7767"/>
                <a:lumOff val="-145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1" name="Line"/>
          <p:cNvSpPr/>
          <p:nvPr/>
        </p:nvSpPr>
        <p:spPr>
          <a:xfrm>
            <a:off x="2328168" y="2388498"/>
            <a:ext cx="427732" cy="634102"/>
          </a:xfrm>
          <a:prstGeom prst="line">
            <a:avLst/>
          </a:prstGeom>
          <a:ln w="25400">
            <a:solidFill>
              <a:schemeClr val="accent3">
                <a:hueOff val="-546623"/>
                <a:satOff val="7767"/>
                <a:lumOff val="-1451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52" name="v.f. 1/2"/>
          <p:cNvSpPr txBox="1"/>
          <p:nvPr/>
        </p:nvSpPr>
        <p:spPr>
          <a:xfrm>
            <a:off x="1826121" y="1756913"/>
            <a:ext cx="84762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v.f. 1/2</a:t>
            </a:r>
          </a:p>
        </p:txBody>
      </p:sp>
      <p:sp>
        <p:nvSpPr>
          <p:cNvPr id="253" name="v.f. 1/2"/>
          <p:cNvSpPr txBox="1"/>
          <p:nvPr/>
        </p:nvSpPr>
        <p:spPr>
          <a:xfrm>
            <a:off x="2721784" y="2317749"/>
            <a:ext cx="84762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v.f. 1/2</a:t>
            </a:r>
          </a:p>
        </p:txBody>
      </p:sp>
      <p:sp>
        <p:nvSpPr>
          <p:cNvPr id="254" name="mat. 1"/>
          <p:cNvSpPr txBox="1"/>
          <p:nvPr/>
        </p:nvSpPr>
        <p:spPr>
          <a:xfrm>
            <a:off x="892984" y="2305049"/>
            <a:ext cx="8851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mat. 1</a:t>
            </a:r>
          </a:p>
        </p:txBody>
      </p:sp>
      <p:sp>
        <p:nvSpPr>
          <p:cNvPr id="255" name="mat. 2"/>
          <p:cNvSpPr txBox="1"/>
          <p:nvPr/>
        </p:nvSpPr>
        <p:spPr>
          <a:xfrm>
            <a:off x="1462450" y="2994841"/>
            <a:ext cx="885100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mat. 2</a:t>
            </a:r>
          </a:p>
        </p:txBody>
      </p:sp>
      <p:sp>
        <p:nvSpPr>
          <p:cNvPr id="256" name="Prop:"/>
          <p:cNvSpPr txBox="1"/>
          <p:nvPr/>
        </p:nvSpPr>
        <p:spPr>
          <a:xfrm>
            <a:off x="5522481" y="1712463"/>
            <a:ext cx="94324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Prop:</a:t>
            </a:r>
          </a:p>
        </p:txBody>
      </p:sp>
      <p:sp>
        <p:nvSpPr>
          <p:cNvPr id="257" name="If        sol. of the Dirichlet pb. with             is bd. in H1"/>
          <p:cNvSpPr txBox="1"/>
          <p:nvPr/>
        </p:nvSpPr>
        <p:spPr>
          <a:xfrm>
            <a:off x="5205269" y="2561828"/>
            <a:ext cx="755512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t>If        sol. of the Dirichlet pb. with             is bd. in </a:t>
            </a:r>
            <a:r>
              <a:rPr i="0">
                <a:latin typeface="+mn-lt"/>
                <a:ea typeface="+mn-ea"/>
                <a:cs typeface="+mn-cs"/>
                <a:sym typeface="Helvetica Light"/>
              </a:rPr>
              <a:t>H</a:t>
            </a:r>
            <a:r>
              <a:rPr baseline="31999" i="0">
                <a:latin typeface="+mn-lt"/>
                <a:ea typeface="+mn-ea"/>
                <a:cs typeface="+mn-cs"/>
                <a:sym typeface="Helvetica Light"/>
              </a:rPr>
              <a:t>1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6487" y="2678310"/>
            <a:ext cx="295864" cy="249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7664" y="2648885"/>
            <a:ext cx="867094" cy="30848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hen"/>
          <p:cNvSpPr txBox="1"/>
          <p:nvPr/>
        </p:nvSpPr>
        <p:spPr>
          <a:xfrm>
            <a:off x="7812722" y="3117779"/>
            <a:ext cx="73215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then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8007" y="3548646"/>
            <a:ext cx="2784649" cy="46704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with"/>
          <p:cNvSpPr txBox="1"/>
          <p:nvPr/>
        </p:nvSpPr>
        <p:spPr>
          <a:xfrm>
            <a:off x="7839392" y="4027784"/>
            <a:ext cx="67881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with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49619" y="1809750"/>
            <a:ext cx="3404578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8285" y="4522941"/>
            <a:ext cx="4322020" cy="35247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"/>
          <p:cNvSpPr/>
          <p:nvPr/>
        </p:nvSpPr>
        <p:spPr>
          <a:xfrm>
            <a:off x="11705637" y="4522941"/>
            <a:ext cx="295864" cy="352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66" name="Line"/>
          <p:cNvSpPr/>
          <p:nvPr/>
        </p:nvSpPr>
        <p:spPr>
          <a:xfrm flipV="1">
            <a:off x="5164169" y="1809750"/>
            <a:ext cx="1" cy="3099141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7" name="So what?"/>
          <p:cNvSpPr txBox="1"/>
          <p:nvPr/>
        </p:nvSpPr>
        <p:spPr>
          <a:xfrm>
            <a:off x="5178604" y="5599770"/>
            <a:ext cx="14023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 what?</a:t>
            </a:r>
          </a:p>
        </p:txBody>
      </p:sp>
      <p:sp>
        <p:nvSpPr>
          <p:cNvPr id="268" name="Line"/>
          <p:cNvSpPr/>
          <p:nvPr/>
        </p:nvSpPr>
        <p:spPr>
          <a:xfrm>
            <a:off x="2873713" y="3869188"/>
            <a:ext cx="473621" cy="473621"/>
          </a:xfrm>
          <a:prstGeom prst="line">
            <a:avLst/>
          </a:prstGeom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9" name="e1"/>
          <p:cNvSpPr txBox="1"/>
          <p:nvPr/>
        </p:nvSpPr>
        <p:spPr>
          <a:xfrm>
            <a:off x="2736288" y="4027784"/>
            <a:ext cx="40859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</a:t>
            </a:r>
            <a:r>
              <a:rPr baseline="-5999"/>
              <a:t>1</a:t>
            </a:r>
          </a:p>
        </p:txBody>
      </p:sp>
      <p:sp>
        <p:nvSpPr>
          <p:cNvPr id="270" name="5/10"/>
          <p:cNvSpPr txBox="1"/>
          <p:nvPr/>
        </p:nvSpPr>
        <p:spPr>
          <a:xfrm>
            <a:off x="-12193" y="-5080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5/10</a:t>
            </a:r>
          </a:p>
        </p:txBody>
      </p:sp>
      <p:sp>
        <p:nvSpPr>
          <p:cNvPr id="271" name="First, if"/>
          <p:cNvSpPr txBox="1"/>
          <p:nvPr/>
        </p:nvSpPr>
        <p:spPr>
          <a:xfrm>
            <a:off x="1973232" y="6448536"/>
            <a:ext cx="113760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First, if </a:t>
            </a:r>
          </a:p>
        </p:txBody>
      </p:sp>
      <p:sp>
        <p:nvSpPr>
          <p:cNvPr id="272" name="."/>
          <p:cNvSpPr txBox="1"/>
          <p:nvPr/>
        </p:nvSpPr>
        <p:spPr>
          <a:xfrm>
            <a:off x="5778520" y="6692900"/>
            <a:ext cx="2025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.</a:t>
            </a:r>
          </a:p>
        </p:txBody>
      </p:sp>
      <p:pic>
        <p:nvPicPr>
          <p:cNvPr id="273" name="lambda_2+_mu_2&gt;-.pdf" descr="lambda_2+_mu_2&gt;-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80856" y="6513776"/>
            <a:ext cx="7032873" cy="352121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(Idea: Add a nul Lagrangian to make integrand pointwise nonnegative)"/>
          <p:cNvSpPr txBox="1"/>
          <p:nvPr/>
        </p:nvSpPr>
        <p:spPr>
          <a:xfrm>
            <a:off x="1769814" y="7203295"/>
            <a:ext cx="102428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(Idea: Add a nul Lagrangian to make integrand pointwise nonnegative) </a:t>
            </a:r>
          </a:p>
        </p:txBody>
      </p:sp>
      <p:sp>
        <p:nvSpPr>
          <p:cNvPr id="275" name="So, only interesting  case:"/>
          <p:cNvSpPr txBox="1"/>
          <p:nvPr/>
        </p:nvSpPr>
        <p:spPr>
          <a:xfrm>
            <a:off x="4292253" y="7861151"/>
            <a:ext cx="376142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So, only interesting  case: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80462" y="8469662"/>
            <a:ext cx="1985006" cy="28857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ine"/>
          <p:cNvSpPr/>
          <p:nvPr/>
        </p:nvSpPr>
        <p:spPr>
          <a:xfrm>
            <a:off x="515803" y="5452790"/>
            <a:ext cx="113143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78" name="Thm:"/>
          <p:cNvSpPr txBox="1"/>
          <p:nvPr/>
        </p:nvSpPr>
        <p:spPr>
          <a:xfrm>
            <a:off x="829888" y="9081269"/>
            <a:ext cx="89022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Thm:</a:t>
            </a:r>
          </a:p>
        </p:txBody>
      </p:sp>
      <p:sp>
        <p:nvSpPr>
          <p:cNvPr id="279" name="(Briane-F. 15)"/>
          <p:cNvSpPr txBox="1"/>
          <p:nvPr/>
        </p:nvSpPr>
        <p:spPr>
          <a:xfrm>
            <a:off x="2164309" y="9157469"/>
            <a:ext cx="125425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(Briane-F. 15)</a:t>
            </a:r>
          </a:p>
        </p:txBody>
      </p:sp>
      <p:sp>
        <p:nvSpPr>
          <p:cNvPr id="280" name="In that case,"/>
          <p:cNvSpPr txBox="1"/>
          <p:nvPr/>
        </p:nvSpPr>
        <p:spPr>
          <a:xfrm>
            <a:off x="3754272" y="9073747"/>
            <a:ext cx="195008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 that case, 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198282" y="9138810"/>
            <a:ext cx="1715999" cy="3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"/>
          <p:cNvSpPr/>
          <p:nvPr/>
        </p:nvSpPr>
        <p:spPr>
          <a:xfrm>
            <a:off x="11759685" y="9094466"/>
            <a:ext cx="295864" cy="35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83" name="Line"/>
          <p:cNvSpPr/>
          <p:nvPr/>
        </p:nvSpPr>
        <p:spPr>
          <a:xfrm flipV="1">
            <a:off x="662432" y="9073747"/>
            <a:ext cx="1" cy="48260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86125" y="9153335"/>
            <a:ext cx="1289845" cy="33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and"/>
          <p:cNvSpPr txBox="1"/>
          <p:nvPr/>
        </p:nvSpPr>
        <p:spPr>
          <a:xfrm>
            <a:off x="7357738" y="9029404"/>
            <a:ext cx="6613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utiérrez 2"/>
          <p:cNvSpPr/>
          <p:nvPr/>
        </p:nvSpPr>
        <p:spPr>
          <a:xfrm>
            <a:off x="5213052" y="120650"/>
            <a:ext cx="1816696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Gutiérrez 2 </a:t>
            </a:r>
          </a:p>
        </p:txBody>
      </p:sp>
      <p:sp>
        <p:nvSpPr>
          <p:cNvPr id="288" name="Thm:"/>
          <p:cNvSpPr txBox="1"/>
          <p:nvPr/>
        </p:nvSpPr>
        <p:spPr>
          <a:xfrm>
            <a:off x="445640" y="6606673"/>
            <a:ext cx="89022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Thm:</a:t>
            </a:r>
          </a:p>
        </p:txBody>
      </p:sp>
      <p:sp>
        <p:nvSpPr>
          <p:cNvPr id="289" name="(Briane-F. M3AS15 + F.-Gloria CRAS16)"/>
          <p:cNvSpPr txBox="1"/>
          <p:nvPr/>
        </p:nvSpPr>
        <p:spPr>
          <a:xfrm>
            <a:off x="1503286" y="6701247"/>
            <a:ext cx="347262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defRPr>
            </a:lvl1pPr>
          </a:lstStyle>
          <a:p>
            <a:pPr/>
            <a:r>
              <a:t>(Briane-F. M3AS15 + F.-Gloria CRAS16)</a:t>
            </a:r>
          </a:p>
        </p:txBody>
      </p:sp>
      <p:sp>
        <p:nvSpPr>
          <p:cNvPr id="290" name="Shape"/>
          <p:cNvSpPr/>
          <p:nvPr/>
        </p:nvSpPr>
        <p:spPr>
          <a:xfrm>
            <a:off x="11406511" y="8403737"/>
            <a:ext cx="295864" cy="35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1" name="Line"/>
          <p:cNvSpPr/>
          <p:nvPr/>
        </p:nvSpPr>
        <p:spPr>
          <a:xfrm flipV="1">
            <a:off x="278184" y="6384857"/>
            <a:ext cx="1" cy="2322630"/>
          </a:xfrm>
          <a:prstGeom prst="line">
            <a:avLst/>
          </a:prstGeom>
          <a:ln w="127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8581" y="8108007"/>
            <a:ext cx="1715999" cy="3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6/10"/>
          <p:cNvSpPr txBox="1"/>
          <p:nvPr/>
        </p:nvSpPr>
        <p:spPr>
          <a:xfrm>
            <a:off x="-26108" y="0"/>
            <a:ext cx="6085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A6AAA9"/>
                </a:solidFill>
              </a:defRPr>
            </a:lvl1pPr>
          </a:lstStyle>
          <a:p>
            <a:pPr/>
            <a:r>
              <a:t>6/10</a:t>
            </a:r>
          </a:p>
        </p:txBody>
      </p:sp>
      <p:sp>
        <p:nvSpPr>
          <p:cNvPr id="294" name="Consequence: since"/>
          <p:cNvSpPr txBox="1"/>
          <p:nvPr/>
        </p:nvSpPr>
        <p:spPr>
          <a:xfrm>
            <a:off x="-95515" y="1282700"/>
            <a:ext cx="322040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Consequence: since  </a:t>
            </a:r>
          </a:p>
        </p:txBody>
      </p:sp>
      <p:pic>
        <p:nvPicPr>
          <p:cNvPr id="2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7823" y="2128774"/>
            <a:ext cx="1390525" cy="373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4092" y="1347762"/>
            <a:ext cx="1715999" cy="35247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unique periodic min. for homog. formula is a fct. of"/>
          <p:cNvSpPr txBox="1"/>
          <p:nvPr/>
        </p:nvSpPr>
        <p:spPr>
          <a:xfrm>
            <a:off x="5154490" y="1264383"/>
            <a:ext cx="735457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unique periodic min. for homog. formula is a fct. of </a:t>
            </a:r>
          </a:p>
        </p:txBody>
      </p:sp>
      <p:pic>
        <p:nvPicPr>
          <p:cNvPr id="298" name="y_1.pdf" descr="y_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04560" y="1397000"/>
            <a:ext cx="317501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Gutiérrez laminate cannot satisfy"/>
          <p:cNvSpPr txBox="1"/>
          <p:nvPr/>
        </p:nvSpPr>
        <p:spPr>
          <a:xfrm>
            <a:off x="1003045" y="2865317"/>
            <a:ext cx="483774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Gutiérrez laminate cannot satisfy </a:t>
            </a:r>
          </a:p>
        </p:txBody>
      </p:sp>
      <p:sp>
        <p:nvSpPr>
          <p:cNvPr id="300" name="Line"/>
          <p:cNvSpPr/>
          <p:nvPr/>
        </p:nvSpPr>
        <p:spPr>
          <a:xfrm>
            <a:off x="5853085" y="1825517"/>
            <a:ext cx="1" cy="23669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301" name="Lambda(_mathbb_L.pdf" descr="Lambda(_mathbb_L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1720" y="2882554"/>
            <a:ext cx="1716000" cy="44812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Line"/>
          <p:cNvSpPr/>
          <p:nvPr/>
        </p:nvSpPr>
        <p:spPr>
          <a:xfrm>
            <a:off x="5396415" y="3621370"/>
            <a:ext cx="1" cy="5207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3" name="Gutiérrez laminate is a bona fide example of loss of strict strong ellipticity"/>
          <p:cNvSpPr txBox="1"/>
          <p:nvPr/>
        </p:nvSpPr>
        <p:spPr>
          <a:xfrm>
            <a:off x="578934" y="4324491"/>
            <a:ext cx="1054830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Gutiérrez laminate is a bona fide example of loss of strict strong ellipticity </a:t>
            </a:r>
          </a:p>
        </p:txBody>
      </p:sp>
      <p:sp>
        <p:nvSpPr>
          <p:cNvPr id="304" name="Line"/>
          <p:cNvSpPr/>
          <p:nvPr/>
        </p:nvSpPr>
        <p:spPr>
          <a:xfrm>
            <a:off x="515803" y="5452790"/>
            <a:ext cx="1131432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05" name="Generic case"/>
          <p:cNvSpPr/>
          <p:nvPr/>
        </p:nvSpPr>
        <p:spPr>
          <a:xfrm>
            <a:off x="4670596" y="5714130"/>
            <a:ext cx="2037557" cy="4953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Generic case</a:t>
            </a:r>
          </a:p>
        </p:txBody>
      </p:sp>
      <p:sp>
        <p:nvSpPr>
          <p:cNvPr id="306" name="Square"/>
          <p:cNvSpPr/>
          <p:nvPr/>
        </p:nvSpPr>
        <p:spPr>
          <a:xfrm>
            <a:off x="879686" y="7219950"/>
            <a:ext cx="1270001" cy="127000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1531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7" name="Oval"/>
          <p:cNvSpPr/>
          <p:nvPr/>
        </p:nvSpPr>
        <p:spPr>
          <a:xfrm>
            <a:off x="1057858" y="7574898"/>
            <a:ext cx="913657" cy="560103"/>
          </a:xfrm>
          <a:prstGeom prst="ellipse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08" name="1"/>
          <p:cNvSpPr txBox="1"/>
          <p:nvPr/>
        </p:nvSpPr>
        <p:spPr>
          <a:xfrm>
            <a:off x="1369271" y="7613650"/>
            <a:ext cx="2908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309" name="2"/>
          <p:cNvSpPr txBox="1"/>
          <p:nvPr/>
        </p:nvSpPr>
        <p:spPr>
          <a:xfrm>
            <a:off x="1813771" y="7213600"/>
            <a:ext cx="2908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310" name="or"/>
          <p:cNvSpPr txBox="1"/>
          <p:nvPr/>
        </p:nvSpPr>
        <p:spPr>
          <a:xfrm>
            <a:off x="2849428" y="7613650"/>
            <a:ext cx="3965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or</a:t>
            </a:r>
          </a:p>
        </p:txBody>
      </p:sp>
      <p:sp>
        <p:nvSpPr>
          <p:cNvPr id="311" name="Rectangle"/>
          <p:cNvSpPr/>
          <p:nvPr/>
        </p:nvSpPr>
        <p:spPr>
          <a:xfrm>
            <a:off x="3698481" y="7219950"/>
            <a:ext cx="820104" cy="1366590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2" name="Rectangle"/>
          <p:cNvSpPr/>
          <p:nvPr/>
        </p:nvSpPr>
        <p:spPr>
          <a:xfrm>
            <a:off x="4438844" y="7219950"/>
            <a:ext cx="295864" cy="136659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13" name="1"/>
          <p:cNvSpPr txBox="1"/>
          <p:nvPr/>
        </p:nvSpPr>
        <p:spPr>
          <a:xfrm>
            <a:off x="3942198" y="7661944"/>
            <a:ext cx="2908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314" name="2"/>
          <p:cNvSpPr txBox="1"/>
          <p:nvPr/>
        </p:nvSpPr>
        <p:spPr>
          <a:xfrm>
            <a:off x="4441360" y="7661944"/>
            <a:ext cx="29083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pic>
        <p:nvPicPr>
          <p:cNvPr id="315" name="Lambda(_mathbb_L.pdf" descr="Lambda(_mathbb_L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99615" y="7219950"/>
            <a:ext cx="1258330" cy="33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Rightarrow.pdf" descr="Rightarrow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170884" y="7873702"/>
            <a:ext cx="4191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+ no loss of strict s.e."/>
          <p:cNvSpPr txBox="1"/>
          <p:nvPr/>
        </p:nvSpPr>
        <p:spPr>
          <a:xfrm>
            <a:off x="8426486" y="7568548"/>
            <a:ext cx="314737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no loss of strict s.e.</a:t>
            </a:r>
          </a:p>
        </p:txBody>
      </p:sp>
      <p:sp>
        <p:nvSpPr>
          <p:cNvPr id="318" name="Gutiérrez laminate is generically the only example of loss of strict strong ellipticity"/>
          <p:cNvSpPr txBox="1"/>
          <p:nvPr/>
        </p:nvSpPr>
        <p:spPr>
          <a:xfrm>
            <a:off x="654843" y="9108801"/>
            <a:ext cx="1169511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Gutiérrez laminate is generically the only example of loss of strict strong ellipticity </a:t>
            </a:r>
          </a:p>
        </p:txBody>
      </p:sp>
      <p:pic>
        <p:nvPicPr>
          <p:cNvPr id="319" name="Rightarrow_alpha.pdf" descr="Rightarrow_alpha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14865" y="2904576"/>
            <a:ext cx="2556627" cy="426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